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5" r:id="rId5"/>
    <p:sldId id="264" r:id="rId6"/>
    <p:sldId id="263" r:id="rId7"/>
    <p:sldId id="273" r:id="rId8"/>
    <p:sldId id="270" r:id="rId9"/>
    <p:sldId id="269" r:id="rId10"/>
    <p:sldId id="277" r:id="rId11"/>
    <p:sldId id="268" r:id="rId12"/>
    <p:sldId id="274" r:id="rId13"/>
    <p:sldId id="275" r:id="rId14"/>
    <p:sldId id="278" r:id="rId15"/>
    <p:sldId id="279" r:id="rId16"/>
    <p:sldId id="280" r:id="rId17"/>
    <p:sldId id="283" r:id="rId18"/>
    <p:sldId id="281" r:id="rId19"/>
    <p:sldId id="282" r:id="rId20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  <a:srgbClr val="060E18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2190413" cy="98072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2190413" cy="69269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6" name="Диагональная полоса 15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Диагональная полоса 16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0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Кольцо 22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Кольцо 20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0E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1590" y="404664"/>
            <a:ext cx="2240321" cy="57606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404664"/>
            <a:ext cx="8666888" cy="5721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7" name="Диагональная полоса 16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1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3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Кольцо 23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74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2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4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2599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5" y="1628800"/>
            <a:ext cx="54726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2132856"/>
            <a:ext cx="10361851" cy="165618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2638" y="3861048"/>
            <a:ext cx="10361851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rgbClr val="060E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98072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69269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3" name="Диагональная полоса 12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3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4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17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Кольцо 19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Кольцо 17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Диагональная полоса 20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Диагональная полоса 21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3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4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6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Кольцо 26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124744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05273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2" name="Диагональная полоса 11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Диагональная полоса 12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3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16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Кольцо 18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Кольцо 16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850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6" name="Рамка 5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0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Кольцо 12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Кольцо 10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2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4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Рамка 10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3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Кольцо 15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Кольцо 13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886D-FBD1-416D-9A8D-1B0F13EEA5A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50800"/>
          <a:solidFill>
            <a:srgbClr val="001746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60E1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60E1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60E1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60E1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60E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221485" cy="2247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с семьей как основа предупреждения асоциальных проявлений в поведении детей и подростков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«Команда лета» </a:t>
            </a:r>
            <a:r>
              <a:rPr lang="en-US" sz="2300" dirty="0" smtClean="0">
                <a:solidFill>
                  <a:srgbClr val="060E18"/>
                </a:solidFill>
              </a:rPr>
              <a:t>https://vk.com/komleta</a:t>
            </a:r>
            <a:endParaRPr lang="ru-RU" sz="2300" dirty="0" smtClean="0">
              <a:solidFill>
                <a:srgbClr val="060E18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Цели проекта: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Временное трудоустройство (в том числе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состоящих на различного вида учете)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Развитие интереса к работе вожатого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Создание положительного имиджа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лагеря дневного пребывания на базе школы</a:t>
            </a:r>
          </a:p>
          <a:p>
            <a:pPr marL="342900" lvl="0" indent="-342900">
              <a:spcBef>
                <a:spcPct val="20000"/>
              </a:spcBef>
            </a:pPr>
            <a:endParaRPr lang="ru-RU" sz="2300" dirty="0" smtClean="0">
              <a:solidFill>
                <a:srgbClr val="060E18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692696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9" y="271462"/>
            <a:ext cx="118395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606" y="4797152"/>
            <a:ext cx="41764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718" t="14563" r="36164" b="16531"/>
          <a:stretch/>
        </p:blipFill>
        <p:spPr>
          <a:xfrm>
            <a:off x="5993309" y="-11147"/>
            <a:ext cx="4593381" cy="65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9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550590" y="2297539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«Команда лета» </a:t>
            </a:r>
            <a:r>
              <a:rPr lang="en-US" sz="2300" dirty="0" smtClean="0">
                <a:solidFill>
                  <a:srgbClr val="060E18"/>
                </a:solidFill>
              </a:rPr>
              <a:t>https://vk.com/komleta</a:t>
            </a:r>
            <a:endParaRPr lang="ru-RU" sz="2300" dirty="0" smtClean="0">
              <a:solidFill>
                <a:srgbClr val="060E18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Цели проекта: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Временное трудоустройство (в том числе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состоящих на различного вида учете)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Развитие интереса к работе вожатого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Создание положительного имиджа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лагеря дневного пребывания на базе школы</a:t>
            </a:r>
          </a:p>
          <a:p>
            <a:pPr marL="342900" lvl="0" indent="-342900">
              <a:spcBef>
                <a:spcPct val="20000"/>
              </a:spcBef>
            </a:pPr>
            <a:endParaRPr lang="ru-RU" sz="2300" dirty="0" smtClean="0">
              <a:solidFill>
                <a:srgbClr val="060E18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797" y="785371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4" y="119062"/>
            <a:ext cx="11744325" cy="6619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Общешкольные родительские собрания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родительские собрания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через мессенджеры и сайт образовательного учреждения.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" y="128587"/>
            <a:ext cx="121443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4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 профилактики;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с педагогом – психологом и социальным педагогом, в том числе в  консультационные субботы (2 и 3 субботы каждого месяца);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социально – бытовых условий семьи.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работы</a:t>
            </a: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96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профилактического медицинского осмотра 20.02.2019 в МАОУ СОШ № 72  у обучающейся  9  «Я» класса Оксана И., были выявлены  свежие самоповреждения на левом предплечье. Причину поступка объяснять отказалась.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3600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Ситуация 1</a:t>
            </a: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43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9 класса во время летних каникул с группой обучающихся 5-6 класса незаконно проник в хозяйственную постройку, разобрав находящиеся там конструкции, сняв цветной металл</a:t>
            </a:r>
            <a:endParaRPr lang="ru-RU" sz="3600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Ситуация 2</a:t>
            </a: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21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2017-2018 учебном году ученик 9 класса систематически пропускал уроки без уважительной причины, в результате чего был поставлен ВШУ, затем оставлен на повторное обучение в 9 классе.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2018-2019 учебном году этот же ученик посещает занятия в </a:t>
            </a:r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образовательном учреждении.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Ситуация 3</a:t>
            </a: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30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9525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контакта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должен проявить высокий педагогический такт, искреннее уважение к родителям, дели­катность, сдержанность; важно не оттолкнуть родителя необдуманным вопросом.</a:t>
            </a:r>
          </a:p>
          <a:p>
            <a:pPr marL="342900" marR="9525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Обозначение имеющихся у ребенка проблем.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Обсуждать, что необходимо развивать и воспитывать в ребенке,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подчеркивать его индивидуальность, неповторимость. Осторожно обозначить нежелательные проявления в поведении ребенка.</a:t>
            </a:r>
          </a:p>
          <a:p>
            <a:pPr marL="342900" marR="9525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общих требований к воспитанию ребенка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по­буждает родителей высказать свои взгляды на воспитание ребенка, выслушивает мнение родителей об используемых ими методах, даже если оно ошибочно. Не опровергает, а предлагает свои способы воз­действия, призывает объединить усилия для выработки единых тре­бований.</a:t>
            </a:r>
          </a:p>
          <a:p>
            <a:pPr marL="342900" marR="9525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Упрочение сотрудничества в достижении общей цели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Согласившись на совместное сотрудничество, стороны уточняют воспитательные возможности друг друга, ставят единые цели и задачи. Возможны спо­ры, разногласия. Важно, чтобы они не помешали дальнейшему сотруд­ничеству.</a:t>
            </a:r>
          </a:p>
          <a:p>
            <a:pPr marL="342900" marR="9525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индивидуального подхода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не демонстрирует свою всесильность, а доверительно сообщает о своих сомнениях, затруд­нениях, спрашивает совета у родителей и прислушивается к ним. На этой стадии вырабатывается целый ряд согласованных мер, направ­ленных, в том числе, на коррекцию поведения ребенка.</a:t>
            </a:r>
          </a:p>
          <a:p>
            <a:pPr marL="342900" marR="9525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педагогического сотрудничества.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Готовые рецеп­ты не предлагаются, тщательно анализируется процесс совместной деятельности. Это стадия развития педагогического сотрудничества, где идет реализация единых педагогических воздействий.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работы с родителями (законными представителями) при асоциальных проявлениях в поведении ребенка</a:t>
            </a:r>
            <a:endParaRPr lang="ru-RU" sz="24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7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совместной работы семьи и школы невозможно воспитать личность, имеющую свою позицию, умеющую выбирать приоритеты, определять значимость своих поступков, находить смысл собственной 	жизни.</a:t>
            </a:r>
            <a:endParaRPr lang="ru-RU" sz="4000" b="1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85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 - это красота жизни, это солнце, улыбка ребенка, любовь матери, радость отца, единство семьи, это победа справедливого дела и торжество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истины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Менахем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Бегин</a:t>
            </a:r>
            <a:endParaRPr lang="ru-RU" sz="4000" b="1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45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10630" y="620688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800" b="1" dirty="0">
              <a:ln w="50800"/>
              <a:solidFill>
                <a:srgbClr val="001746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694606" y="836712"/>
            <a:ext cx="10945216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060E18"/>
                </a:solidFill>
              </a:rPr>
              <a:t>	</a:t>
            </a:r>
            <a:r>
              <a:rPr lang="ru-RU" sz="48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– основной субъект образовательного процесса.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4800" dirty="0" smtClean="0">
              <a:solidFill>
                <a:srgbClr val="060E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 дети имеют разные образовательные возможности и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666211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10630" y="620688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n w="50800"/>
                <a:solidFill>
                  <a:srgbClr val="001746"/>
                </a:solidFill>
                <a:latin typeface="Arial Black" pitchFamily="34" charset="0"/>
                <a:ea typeface="+mj-ea"/>
                <a:cs typeface="+mj-cs"/>
              </a:rPr>
              <a:t>Потребности ребенка</a:t>
            </a:r>
            <a:endParaRPr lang="ru-RU" sz="2800" b="1" dirty="0">
              <a:ln w="50800"/>
              <a:solidFill>
                <a:srgbClr val="001746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694606" y="1124744"/>
            <a:ext cx="10945216" cy="525658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ru-RU" sz="3200" dirty="0" smtClean="0">
              <a:solidFill>
                <a:srgbClr val="060E18"/>
              </a:solidFill>
            </a:endParaRP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физическом развитии – стремление приобрести жизненно необходимые физические качества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развлечениях – стремление весело проводить 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свободное время, найти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 по душе.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дружбе – желание найти настоящих, отзывчивых друзей, способных прийти на помощь в трудную минуту.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эмоциональной близости – стремление обрести друзей, с которыми можно поделиться сокровенными мыслями.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противоположном поле – стремление пользоваться популярностью, вниманием и благосклонностью у лиц противоположного пола.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автономии – желание получить самостоятельность и независимость.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комфорте – стремление к благоприятному жизнеобеспечению.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уважении и поддержке со стороны сверстников.</a:t>
            </a:r>
          </a:p>
          <a:p>
            <a:pPr marL="457200" lvl="0" indent="-457200" algn="just" fontAlgn="base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в престиже – стремление приобрести популярность, обратить на себя внимание.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60E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4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10630" y="620688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50800"/>
                <a:solidFill>
                  <a:srgbClr val="00174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50800"/>
                <a:solidFill>
                  <a:srgbClr val="00174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50800"/>
                <a:solidFill>
                  <a:srgbClr val="0017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Основная цель работы с семьей</a:t>
            </a:r>
            <a:endParaRPr kumimoji="0" lang="ru-RU" sz="44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766614" y="2132856"/>
            <a:ext cx="10873208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обеспечение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просветительской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с родителями, способствование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улучшению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микроклимата в семье, сохранение и развитие семейных ценностей, формирование здорового образа жизни.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982638" y="980728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работы с семьей:</a:t>
            </a:r>
            <a:endParaRPr kumimoji="0" lang="ru-RU" sz="54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38622" y="2132856"/>
            <a:ext cx="10361851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компетентности родителей в вопросах,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связанных с воспитанием и </a:t>
            </a:r>
            <a:r>
              <a:rPr kumimoji="0" lang="ru-RU" sz="3600" b="0" i="0" u="none" strike="noStrike" kern="1200" cap="none" spc="0" normalizeH="0" noProof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социализацией ребенка.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особенностей взаимоотношения между родителями и детьми;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коррекция </a:t>
            </a:r>
            <a:r>
              <a:rPr kumimoji="0" lang="ru-RU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родительских отношений.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(фронтальные):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Общешкольные родительские собрания (профилактика ассоциативных проявлений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поведении учащихся, профилактика детского ДТТ, психологический практикум для успешных родителей и успешных детей, альтернативные способы урегулирования конфликтных ситуаций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8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родительские собрания;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 через мессенджеры и сайт образовательного учреждения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50800"/>
                <a:solidFill>
                  <a:srgbClr val="0017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работы</a:t>
            </a:r>
            <a:endParaRPr kumimoji="0" lang="ru-RU" sz="48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Общешкольные родительские собрания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родительские собрания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через мессенджеры и сайт образовательного учреждения.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548680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ln w="50800"/>
                <a:solidFill>
                  <a:srgbClr val="0017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работы</a:t>
            </a:r>
            <a:endParaRPr lang="ru-RU" sz="4800" b="1" dirty="0">
              <a:ln w="50800"/>
              <a:solidFill>
                <a:srgbClr val="0017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26"/>
            <a:ext cx="12190413" cy="62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0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910630" y="620688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50800"/>
                <a:solidFill>
                  <a:srgbClr val="00174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Проблемные ситуации, возникающие в образовательном пространстве</a:t>
            </a:r>
            <a:endParaRPr kumimoji="0" lang="ru-RU" sz="28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694606" y="1700808"/>
            <a:ext cx="10945216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конфликты «Ученик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ученик»;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solidFill>
                  <a:srgbClr val="060E18"/>
                </a:solidFill>
              </a:rPr>
              <a:t>к</a:t>
            </a:r>
            <a:r>
              <a:rPr lang="ru-RU" sz="3200" dirty="0" smtClean="0">
                <a:solidFill>
                  <a:srgbClr val="060E18"/>
                </a:solidFill>
              </a:rPr>
              <a:t>онфликты «Ученик – учитель»;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конфликты  «Ученик – родитель»;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solidFill>
                  <a:srgbClr val="060E18"/>
                </a:solidFill>
              </a:rPr>
              <a:t>к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онфликты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«Учитель – родитель»;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solidFill>
                  <a:srgbClr val="060E18"/>
                </a:solidFill>
              </a:rPr>
              <a:t>к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онфликты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«Родитель – родитель».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437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478582" y="1772816"/>
            <a:ext cx="1123324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rgbClr val="060E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«Команда лета» </a:t>
            </a:r>
            <a:r>
              <a:rPr lang="en-US" sz="2300" dirty="0" smtClean="0">
                <a:solidFill>
                  <a:srgbClr val="060E18"/>
                </a:solidFill>
              </a:rPr>
              <a:t>https://vk.com/komleta</a:t>
            </a:r>
            <a:endParaRPr lang="ru-RU" sz="2300" dirty="0" smtClean="0">
              <a:solidFill>
                <a:srgbClr val="060E18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Цели проекта: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Временное трудоустройство (в том числе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состоящих на различного вида учете)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Развитие интереса к работе вожатого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60E18"/>
                </a:solidFill>
              </a:rPr>
              <a:t>Создание положительного имиджа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лагеря дневного пребывания на базе школы</a:t>
            </a:r>
          </a:p>
          <a:p>
            <a:pPr marL="342900" lvl="0" indent="-342900">
              <a:spcBef>
                <a:spcPct val="20000"/>
              </a:spcBef>
            </a:pPr>
            <a:endParaRPr lang="ru-RU" sz="2300" dirty="0" smtClean="0">
              <a:solidFill>
                <a:srgbClr val="060E18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300" dirty="0" smtClean="0">
                <a:solidFill>
                  <a:srgbClr val="060E18"/>
                </a:solidFill>
              </a:rPr>
              <a:t>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060E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10630" y="692696"/>
            <a:ext cx="10361851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50800"/>
              <a:solidFill>
                <a:srgbClr val="001746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9" y="271462"/>
            <a:ext cx="118395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606" y="4797152"/>
            <a:ext cx="41764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453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Тема Office</vt:lpstr>
      <vt:lpstr>Система работы с семьей как основа предупреждения асоциальных проявлений в поведении детей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психолог</cp:lastModifiedBy>
  <cp:revision>56</cp:revision>
  <dcterms:created xsi:type="dcterms:W3CDTF">2016-03-19T16:28:24Z</dcterms:created>
  <dcterms:modified xsi:type="dcterms:W3CDTF">2019-03-13T03:48:31Z</dcterms:modified>
</cp:coreProperties>
</file>