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13" r:id="rId4"/>
  </p:sldMasterIdLst>
  <p:notesMasterIdLst>
    <p:notesMasterId r:id="rId20"/>
  </p:notesMasterIdLst>
  <p:sldIdLst>
    <p:sldId id="256" r:id="rId5"/>
    <p:sldId id="258" r:id="rId6"/>
    <p:sldId id="264" r:id="rId7"/>
    <p:sldId id="259" r:id="rId8"/>
    <p:sldId id="261" r:id="rId9"/>
    <p:sldId id="266" r:id="rId10"/>
    <p:sldId id="269" r:id="rId11"/>
    <p:sldId id="271" r:id="rId12"/>
    <p:sldId id="275" r:id="rId13"/>
    <p:sldId id="276" r:id="rId14"/>
    <p:sldId id="277" r:id="rId15"/>
    <p:sldId id="274" r:id="rId16"/>
    <p:sldId id="272" r:id="rId17"/>
    <p:sldId id="273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sz="1400" b="0" strike="noStrike" spc="-1">
                <a:solidFill>
                  <a:srgbClr val="595959"/>
                </a:solidFill>
                <a:latin typeface="Calibri" panose="020F0502020204030204" pitchFamily="34" charset="0"/>
              </a:defRPr>
            </a:pPr>
            <a:r>
              <a:rPr lang="ru-RU" sz="1400" b="1" strike="noStrike" spc="-1" dirty="0">
                <a:solidFill>
                  <a:srgbClr val="595959"/>
                </a:solidFill>
                <a:latin typeface="Calibri" panose="020F0502020204030204" pitchFamily="34" charset="0"/>
              </a:rPr>
              <a:t>Сводная статистика по категориям ресурсов за период январь 2020 – апрель 2020</a:t>
            </a:r>
          </a:p>
        </c:rich>
      </c:tx>
      <c:layout>
        <c:manualLayout>
          <c:xMode val="edge"/>
          <c:yMode val="edge"/>
          <c:x val="6.3330424577473787E-2"/>
          <c:y val="0.95680138885187671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58-485C-A427-8F9C6790F6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58-485C-A427-8F9C6790F6B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58-485C-A427-8F9C6790F6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58-485C-A427-8F9C6790F6B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58-485C-A427-8F9C6790F6B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58-485C-A427-8F9C6790F6B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58-485C-A427-8F9C6790F6B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58-485C-A427-8F9C6790F6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C58-485C-A427-8F9C6790F6B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58-485C-A427-8F9C6790F6B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C58-485C-A427-8F9C6790F6B8}"/>
              </c:ext>
            </c:extLst>
          </c:dPt>
          <c:cat>
            <c:strRef>
              <c:f>categories</c:f>
              <c:strCache>
                <c:ptCount val="14"/>
                <c:pt idx="0">
                  <c:v>ПО, аудио, видео</c:v>
                </c:pt>
                <c:pt idx="1">
                  <c:v>Социальные сети и средства коммуникации</c:v>
                </c:pt>
                <c:pt idx="2">
                  <c:v>Компьютерные игры</c:v>
                </c:pt>
                <c:pt idx="3">
                  <c:v>Электронная коммерция</c:v>
                </c:pt>
                <c:pt idx="4">
                  <c:v>Новостные ресурсы</c:v>
                </c:pt>
                <c:pt idx="5">
                  <c:v>Азартные игры, лоттереи, тотализаторы</c:v>
                </c:pt>
                <c:pt idx="6">
                  <c:v>Материалы для взрослых</c:v>
                </c:pt>
                <c:pt idx="7">
                  <c:v>Алкоголь, табак, наркотики</c:v>
                </c:pt>
                <c:pt idx="8">
                  <c:v>Нецензурная лексика</c:v>
                </c:pt>
                <c:pt idx="9">
                  <c:v>Оружие, взрывчатые вещества, пиротехника </c:v>
                </c:pt>
                <c:pt idx="10">
                  <c:v>Поиск работы</c:v>
                </c:pt>
                <c:pt idx="11">
                  <c:v>Анонимный доступ</c:v>
                </c:pt>
                <c:pt idx="12">
                  <c:v>Религия</c:v>
                </c:pt>
                <c:pt idx="13">
                  <c:v>Насилие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0.38648617158064702</c:v>
                </c:pt>
                <c:pt idx="1">
                  <c:v>0.28472424348916697</c:v>
                </c:pt>
                <c:pt idx="2">
                  <c:v>0.25217563581603297</c:v>
                </c:pt>
                <c:pt idx="3">
                  <c:v>4.4561081821294202E-2</c:v>
                </c:pt>
                <c:pt idx="4">
                  <c:v>2.2221209591352702E-2</c:v>
                </c:pt>
                <c:pt idx="5">
                  <c:v>6.4366755275835602E-4</c:v>
                </c:pt>
                <c:pt idx="6">
                  <c:v>4.3742498586791002E-3</c:v>
                </c:pt>
                <c:pt idx="7">
                  <c:v>2.7091976774163302E-4</c:v>
                </c:pt>
                <c:pt idx="8">
                  <c:v>1.0531062962884901E-3</c:v>
                </c:pt>
                <c:pt idx="9">
                  <c:v>2.2330970558446998E-3</c:v>
                </c:pt>
                <c:pt idx="10">
                  <c:v>1.0565723639038901E-3</c:v>
                </c:pt>
                <c:pt idx="11">
                  <c:v>3.9486673247778898E-5</c:v>
                </c:pt>
                <c:pt idx="12">
                  <c:v>0</c:v>
                </c:pt>
                <c:pt idx="13">
                  <c:v>1.6055813304221401E-4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58-485C-A427-8F9C6790F6B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14"/>
                <c:pt idx="0">
                  <c:v>ПО, аудио, видео</c:v>
                </c:pt>
                <c:pt idx="1">
                  <c:v>Социальные сети и средства коммуникации</c:v>
                </c:pt>
                <c:pt idx="2">
                  <c:v>Компьютерные игры</c:v>
                </c:pt>
                <c:pt idx="3">
                  <c:v>Электронная коммерция</c:v>
                </c:pt>
                <c:pt idx="4">
                  <c:v>Новостные ресурсы</c:v>
                </c:pt>
                <c:pt idx="5">
                  <c:v>Азартные игры, лоттереи, тотализаторы</c:v>
                </c:pt>
                <c:pt idx="6">
                  <c:v>Материалы для взрослых</c:v>
                </c:pt>
                <c:pt idx="7">
                  <c:v>Алкоголь, табак, наркотики</c:v>
                </c:pt>
                <c:pt idx="8">
                  <c:v>Нецензурная лексика</c:v>
                </c:pt>
                <c:pt idx="9">
                  <c:v>Оружие, взрывчатые вещества, пиротехника </c:v>
                </c:pt>
                <c:pt idx="10">
                  <c:v>Поиск работы</c:v>
                </c:pt>
                <c:pt idx="11">
                  <c:v>Анонимный доступ</c:v>
                </c:pt>
                <c:pt idx="12">
                  <c:v>Религия</c:v>
                </c:pt>
                <c:pt idx="13">
                  <c:v>Насилие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0.54331748106455902</c:v>
                </c:pt>
                <c:pt idx="1">
                  <c:v>0.169336643677478</c:v>
                </c:pt>
                <c:pt idx="2">
                  <c:v>0.191742027228513</c:v>
                </c:pt>
                <c:pt idx="3">
                  <c:v>5.4122888616983299E-2</c:v>
                </c:pt>
                <c:pt idx="4">
                  <c:v>2.1082690971734801E-2</c:v>
                </c:pt>
                <c:pt idx="5">
                  <c:v>1.4645110049175899E-3</c:v>
                </c:pt>
                <c:pt idx="6">
                  <c:v>7.2423348484785804E-3</c:v>
                </c:pt>
                <c:pt idx="7">
                  <c:v>4.3588850174215996E-3</c:v>
                </c:pt>
                <c:pt idx="8">
                  <c:v>1.6465462211007599E-3</c:v>
                </c:pt>
                <c:pt idx="9">
                  <c:v>1.2999999999999999E-3</c:v>
                </c:pt>
                <c:pt idx="10">
                  <c:v>3.00874755570423E-3</c:v>
                </c:pt>
                <c:pt idx="11">
                  <c:v>1.9026134968839001E-4</c:v>
                </c:pt>
                <c:pt idx="12">
                  <c:v>2.11416490486258E-4</c:v>
                </c:pt>
                <c:pt idx="13">
                  <c:v>2.2806247576127999E-3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58-485C-A427-8F9C6790F6B8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C58-485C-A427-8F9C6790F6B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C58-485C-A427-8F9C6790F6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C58-485C-A427-8F9C6790F6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C58-485C-A427-8F9C6790F6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C58-485C-A427-8F9C6790F6B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BC58-485C-A427-8F9C6790F6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C58-485C-A427-8F9C6790F6B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BC58-485C-A427-8F9C6790F6B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C58-485C-A427-8F9C6790F6B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BC58-485C-A427-8F9C6790F6B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BC58-485C-A427-8F9C6790F6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BC58-485C-A427-8F9C6790F6B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C58-485C-A427-8F9C6790F6B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BC58-485C-A427-8F9C6790F6B8}"/>
              </c:ext>
            </c:extLst>
          </c:dPt>
          <c:cat>
            <c:strRef>
              <c:f>categories</c:f>
              <c:strCache>
                <c:ptCount val="14"/>
                <c:pt idx="0">
                  <c:v>ПО, аудио, видео</c:v>
                </c:pt>
                <c:pt idx="1">
                  <c:v>Социальные сети и средства коммуникации</c:v>
                </c:pt>
                <c:pt idx="2">
                  <c:v>Компьютерные игры</c:v>
                </c:pt>
                <c:pt idx="3">
                  <c:v>Электронная коммерция</c:v>
                </c:pt>
                <c:pt idx="4">
                  <c:v>Новостные ресурсы</c:v>
                </c:pt>
                <c:pt idx="5">
                  <c:v>Азартные игры, лоттереи, тотализаторы</c:v>
                </c:pt>
                <c:pt idx="6">
                  <c:v>Материалы для взрослых</c:v>
                </c:pt>
                <c:pt idx="7">
                  <c:v>Алкоголь, табак, наркотики</c:v>
                </c:pt>
                <c:pt idx="8">
                  <c:v>Нецензурная лексика</c:v>
                </c:pt>
                <c:pt idx="9">
                  <c:v>Оружие, взрывчатые вещества, пиротехника </c:v>
                </c:pt>
                <c:pt idx="10">
                  <c:v>Поиск работы</c:v>
                </c:pt>
                <c:pt idx="11">
                  <c:v>Анонимный доступ</c:v>
                </c:pt>
                <c:pt idx="12">
                  <c:v>Религия</c:v>
                </c:pt>
                <c:pt idx="13">
                  <c:v>Насилие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  <c:pt idx="0">
                  <c:v>0.474876059537442</c:v>
                </c:pt>
                <c:pt idx="1">
                  <c:v>0.19340916810394801</c:v>
                </c:pt>
                <c:pt idx="2">
                  <c:v>0.113324187508294</c:v>
                </c:pt>
                <c:pt idx="3">
                  <c:v>3.5296713790483797E-2</c:v>
                </c:pt>
                <c:pt idx="4">
                  <c:v>0.14418721056342801</c:v>
                </c:pt>
                <c:pt idx="5">
                  <c:v>1.4080489105317E-3</c:v>
                </c:pt>
                <c:pt idx="6">
                  <c:v>2.5499645245803199E-2</c:v>
                </c:pt>
                <c:pt idx="7">
                  <c:v>4.1749999999999999E-3</c:v>
                </c:pt>
                <c:pt idx="8">
                  <c:v>4.8125719079180097E-3</c:v>
                </c:pt>
                <c:pt idx="9">
                  <c:v>3.0270577522809902E-3</c:v>
                </c:pt>
                <c:pt idx="10">
                  <c:v>4.6567530966521798E-4</c:v>
                </c:pt>
                <c:pt idx="11">
                  <c:v>0</c:v>
                </c:pt>
                <c:pt idx="12">
                  <c:v>0</c:v>
                </c:pt>
                <c:pt idx="13">
                  <c:v>2.9141767702068199E-3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C58-485C-A427-8F9C6790F6B8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BC58-485C-A427-8F9C6790F6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BC58-485C-A427-8F9C6790F6B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BC58-485C-A427-8F9C6790F6B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BC58-485C-A427-8F9C6790F6B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BC58-485C-A427-8F9C6790F6B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BC58-485C-A427-8F9C6790F6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BC58-485C-A427-8F9C6790F6B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BC58-485C-A427-8F9C6790F6B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BC58-485C-A427-8F9C6790F6B8}"/>
              </c:ext>
            </c:extLst>
          </c:dPt>
          <c:cat>
            <c:strRef>
              <c:f>categories</c:f>
              <c:strCache>
                <c:ptCount val="14"/>
                <c:pt idx="0">
                  <c:v>ПО, аудио, видео</c:v>
                </c:pt>
                <c:pt idx="1">
                  <c:v>Социальные сети и средства коммуникации</c:v>
                </c:pt>
                <c:pt idx="2">
                  <c:v>Компьютерные игры</c:v>
                </c:pt>
                <c:pt idx="3">
                  <c:v>Электронная коммерция</c:v>
                </c:pt>
                <c:pt idx="4">
                  <c:v>Новостные ресурсы</c:v>
                </c:pt>
                <c:pt idx="5">
                  <c:v>Азартные игры, лоттереи, тотализаторы</c:v>
                </c:pt>
                <c:pt idx="6">
                  <c:v>Материалы для взрослых</c:v>
                </c:pt>
                <c:pt idx="7">
                  <c:v>Алкоголь, табак, наркотики</c:v>
                </c:pt>
                <c:pt idx="8">
                  <c:v>Нецензурная лексика</c:v>
                </c:pt>
                <c:pt idx="9">
                  <c:v>Оружие, взрывчатые вещества, пиротехника </c:v>
                </c:pt>
                <c:pt idx="10">
                  <c:v>Поиск работы</c:v>
                </c:pt>
                <c:pt idx="11">
                  <c:v>Анонимный доступ</c:v>
                </c:pt>
                <c:pt idx="12">
                  <c:v>Религия</c:v>
                </c:pt>
                <c:pt idx="13">
                  <c:v>Насилие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4"/>
                <c:pt idx="0">
                  <c:v>0.47156376383920401</c:v>
                </c:pt>
                <c:pt idx="1">
                  <c:v>0.243852091676451</c:v>
                </c:pt>
                <c:pt idx="2">
                  <c:v>0.100060602659491</c:v>
                </c:pt>
                <c:pt idx="3">
                  <c:v>3.14473929606751E-2</c:v>
                </c:pt>
                <c:pt idx="4">
                  <c:v>0.13850188175870101</c:v>
                </c:pt>
                <c:pt idx="5">
                  <c:v>1.0571762391064199E-3</c:v>
                </c:pt>
                <c:pt idx="6">
                  <c:v>6.3225021147576398E-3</c:v>
                </c:pt>
                <c:pt idx="7">
                  <c:v>5.3E-3</c:v>
                </c:pt>
                <c:pt idx="8">
                  <c:v>1.6465821487929499E-3</c:v>
                </c:pt>
                <c:pt idx="9">
                  <c:v>2.5999999999999999E-3</c:v>
                </c:pt>
                <c:pt idx="10">
                  <c:v>6.5363654712514996E-4</c:v>
                </c:pt>
                <c:pt idx="11">
                  <c:v>1.17682477659821E-4</c:v>
                </c:pt>
                <c:pt idx="12">
                  <c:v>6.5864833906071002E-4</c:v>
                </c:pt>
                <c:pt idx="13">
                  <c:v>7.7322561239808699E-4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C58-485C-A427-8F9C6790F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9728"/>
        <c:axId val="5131264"/>
      </c:barChart>
      <c:catAx>
        <c:axId val="51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ru-RU"/>
          </a:p>
        </c:txPr>
        <c:crossAx val="5131264"/>
        <c:crosses val="autoZero"/>
        <c:auto val="1"/>
        <c:lblAlgn val="ctr"/>
        <c:lblOffset val="100"/>
        <c:noMultiLvlLbl val="1"/>
      </c:catAx>
      <c:valAx>
        <c:axId val="513126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ru-RU"/>
          </a:p>
        </c:txPr>
        <c:crossAx val="512972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80235600817814368"/>
          <c:y val="0.95250464332969931"/>
          <c:w val="0.18961309761244599"/>
          <c:h val="3.3020905813826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200" b="0" strike="noStrike" spc="-1">
                <a:solidFill>
                  <a:srgbClr val="6F6F68"/>
                </a:solidFill>
                <a:latin typeface="Kaspersky Sans"/>
              </a:defRPr>
            </a:pPr>
            <a:r>
              <a:rPr lang="ru-RU" sz="1200" b="0" strike="noStrike" spc="-1">
                <a:solidFill>
                  <a:srgbClr val="6F6F68"/>
                </a:solidFill>
                <a:latin typeface="Kaspersky Sans"/>
              </a:rPr>
              <a:t>Тюменская область, январь 2020 – декабрь 2020
среднее значение
(по категориям ресурсов)
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solidFill>
              <a:srgbClr val="00A88E"/>
            </a:solidFill>
            <a:ln w="0">
              <a:noFill/>
            </a:ln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ПО, аудио, видео</c:v>
                </c:pt>
                <c:pt idx="1">
                  <c:v>Интернет коммуникации</c:v>
                </c:pt>
                <c:pt idx="2">
                  <c:v>Новостные ресурсы</c:v>
                </c:pt>
                <c:pt idx="3">
                  <c:v>Компьютерные игры</c:v>
                </c:pt>
                <c:pt idx="4">
                  <c:v>Электронная коммерация</c:v>
                </c:pt>
                <c:pt idx="5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0.41647607918055302</c:v>
                </c:pt>
                <c:pt idx="1">
                  <c:v>0.27007002648823902</c:v>
                </c:pt>
                <c:pt idx="2">
                  <c:v>0.12509791647885099</c:v>
                </c:pt>
                <c:pt idx="3">
                  <c:v>0.10728445637376099</c:v>
                </c:pt>
                <c:pt idx="4">
                  <c:v>4.8508041464519799E-2</c:v>
                </c:pt>
                <c:pt idx="5">
                  <c:v>3.25634800140761E-2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4-477B-A0E3-F44033ADF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58400"/>
        <c:axId val="57959936"/>
      </c:barChart>
      <c:catAx>
        <c:axId val="57958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DEDC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7959936"/>
        <c:crosses val="autoZero"/>
        <c:auto val="1"/>
        <c:lblAlgn val="ctr"/>
        <c:lblOffset val="100"/>
        <c:noMultiLvlLbl val="0"/>
      </c:catAx>
      <c:valAx>
        <c:axId val="57959936"/>
        <c:scaling>
          <c:orientation val="minMax"/>
        </c:scaling>
        <c:delete val="0"/>
        <c:axPos val="l"/>
        <c:majorGridlines>
          <c:spPr>
            <a:ln w="9360">
              <a:solidFill>
                <a:srgbClr val="DEDEDC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795840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200" b="0" strike="noStrike" spc="-1">
                <a:solidFill>
                  <a:srgbClr val="6F6F68"/>
                </a:solidFill>
                <a:latin typeface="Kaspersky Sans"/>
              </a:defRPr>
            </a:pPr>
            <a:r>
              <a:rPr lang="ru-RU" sz="1200" b="0" strike="noStrike" spc="-1">
                <a:solidFill>
                  <a:srgbClr val="6F6F68"/>
                </a:solidFill>
                <a:latin typeface="Kaspersky Sans"/>
              </a:rPr>
              <a:t>Тюмень и Тюменская область, январь 2020 – декабрь 2020
(по категориям ресурсов)
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rgbClr val="00A88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1.2711450083113299E-3</c:v>
                </c:pt>
                <c:pt idx="1">
                  <c:v>4.7423486848538199E-3</c:v>
                </c:pt>
                <c:pt idx="2">
                  <c:v>1.12447443042926E-3</c:v>
                </c:pt>
                <c:pt idx="3">
                  <c:v>2.2489488608585101E-3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7-44B3-B351-41E9F89E167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rgbClr val="006D5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2.1654395842355999E-3</c:v>
                </c:pt>
                <c:pt idx="1">
                  <c:v>5.3775083008517398E-3</c:v>
                </c:pt>
                <c:pt idx="2">
                  <c:v>1.6601703479139601E-3</c:v>
                </c:pt>
                <c:pt idx="3">
                  <c:v>1.1188104518550599E-3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7-44B3-B351-41E9F89E167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B7-44B3-B351-41E9F89E167C}"/>
              </c:ext>
            </c:extLst>
          </c:dPt>
          <c:dLbls>
            <c:dLbl>
              <c:idx val="1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B7-44B3-B351-41E9F89E1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4.4912532842289601E-4</c:v>
                </c:pt>
                <c:pt idx="1">
                  <c:v>2.2141878691248802E-2</c:v>
                </c:pt>
                <c:pt idx="2">
                  <c:v>4.8730098133884297E-3</c:v>
                </c:pt>
                <c:pt idx="3">
                  <c:v>3.48072129527745E-3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B7-44B3-B351-41E9F89E167C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6.2961797003759199E-4</c:v>
                </c:pt>
                <c:pt idx="1">
                  <c:v>5.64804355474899E-3</c:v>
                </c:pt>
                <c:pt idx="2">
                  <c:v>2.0925538415955298E-3</c:v>
                </c:pt>
                <c:pt idx="3">
                  <c:v>2.6295809336864102E-3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B7-44B3-B351-41E9F89E167C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5.86583986257175E-4</c:v>
                </c:pt>
                <c:pt idx="1">
                  <c:v>1.7807013868521399E-3</c:v>
                </c:pt>
                <c:pt idx="2">
                  <c:v>2.7234256504797402E-3</c:v>
                </c:pt>
                <c:pt idx="3">
                  <c:v>6.0753341433778896E-4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B7-44B3-B351-41E9F89E167C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Июнь</c:v>
                </c:pt>
              </c:strCache>
            </c:strRef>
          </c:tx>
          <c:spPr>
            <a:solidFill>
              <a:srgbClr val="7030A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4"/>
                <c:pt idx="0">
                  <c:v>6.8278930443592802E-4</c:v>
                </c:pt>
                <c:pt idx="1">
                  <c:v>6.1671292013567702E-4</c:v>
                </c:pt>
                <c:pt idx="2">
                  <c:v>1.9602660675741199E-3</c:v>
                </c:pt>
                <c:pt idx="3">
                  <c:v>3.9645830580150698E-4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B7-44B3-B351-41E9F89E167C}"/>
            </c:ext>
          </c:extLst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Июль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4"/>
                <c:pt idx="0">
                  <c:v>8.4978428552752005E-4</c:v>
                </c:pt>
                <c:pt idx="1">
                  <c:v>1.27467642829128E-3</c:v>
                </c:pt>
                <c:pt idx="2">
                  <c:v>1.4054124722185899E-3</c:v>
                </c:pt>
                <c:pt idx="3">
                  <c:v>9.4783631847300304E-4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B7-44B3-B351-41E9F89E167C}"/>
            </c:ext>
          </c:extLst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Август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CB7-44B3-B351-41E9F89E167C}"/>
              </c:ext>
            </c:extLst>
          </c:dPt>
          <c:dLbls>
            <c:dLbl>
              <c:idx val="2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B7-44B3-B351-41E9F89E1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4"/>
                <c:pt idx="0">
                  <c:v>1.32721946248886E-2</c:v>
                </c:pt>
                <c:pt idx="1">
                  <c:v>1.1463507833396999E-3</c:v>
                </c:pt>
                <c:pt idx="2">
                  <c:v>6.9800025474461899E-3</c:v>
                </c:pt>
                <c:pt idx="3">
                  <c:v>7.3875939370780797E-4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B7-44B3-B351-41E9F89E167C}"/>
            </c:ext>
          </c:extLst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rgbClr val="95888F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CB7-44B3-B351-41E9F89E167C}"/>
              </c:ext>
            </c:extLst>
          </c:dPt>
          <c:dLbls>
            <c:dLbl>
              <c:idx val="0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B7-44B3-B351-41E9F89E1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4"/>
                <c:pt idx="0">
                  <c:v>1.9644798840159499E-2</c:v>
                </c:pt>
                <c:pt idx="1">
                  <c:v>2.4284160927872402E-3</c:v>
                </c:pt>
                <c:pt idx="2">
                  <c:v>6.1616527727437502E-3</c:v>
                </c:pt>
                <c:pt idx="3">
                  <c:v>6.5241029358463205E-4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B7-44B3-B351-41E9F89E167C}"/>
            </c:ext>
          </c:extLst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rgbClr val="F71BC8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4"/>
                <c:pt idx="0">
                  <c:v>1.24730910472331E-2</c:v>
                </c:pt>
                <c:pt idx="1">
                  <c:v>1.07635811067494E-3</c:v>
                </c:pt>
                <c:pt idx="2">
                  <c:v>5.82499683424085E-4</c:v>
                </c:pt>
                <c:pt idx="3">
                  <c:v>2.2793465873116399E-4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B7-44B3-B351-41E9F89E167C}"/>
            </c:ext>
          </c:extLst>
        </c:ser>
        <c:ser>
          <c:idx val="10"/>
          <c:order val="10"/>
          <c:tx>
            <c:strRef>
              <c:f>label 10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rgbClr val="C9CC3C"/>
            </a:solidFill>
            <a:ln w="0"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CB7-44B3-B351-41E9F89E167C}"/>
              </c:ext>
            </c:extLst>
          </c:dPt>
          <c:dLbls>
            <c:dLbl>
              <c:idx val="3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B7-44B3-B351-41E9F89E1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10</c:f>
              <c:numCache>
                <c:formatCode>General</c:formatCode>
                <c:ptCount val="4"/>
                <c:pt idx="0">
                  <c:v>8.0848101943567004E-3</c:v>
                </c:pt>
                <c:pt idx="1">
                  <c:v>6.8533490389248799E-4</c:v>
                </c:pt>
                <c:pt idx="2">
                  <c:v>1.1565026503185701E-3</c:v>
                </c:pt>
                <c:pt idx="3">
                  <c:v>1.4520533276222099E-2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B7-44B3-B351-41E9F89E167C}"/>
            </c:ext>
          </c:extLst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rgbClr val="6D677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Поиск работы</c:v>
                </c:pt>
                <c:pt idx="1">
                  <c:v>Материалы для взрослых</c:v>
                </c:pt>
                <c:pt idx="2">
                  <c:v>Нецензурная лексика</c:v>
                </c:pt>
                <c:pt idx="3">
                  <c:v>Оружие, пиротехника, взрывчатка</c:v>
                </c:pt>
              </c:strCache>
            </c:strRef>
          </c:cat>
          <c:val>
            <c:numRef>
              <c:f>11</c:f>
              <c:numCache>
                <c:formatCode>General</c:formatCode>
                <c:ptCount val="4"/>
                <c:pt idx="0">
                  <c:v>6.3816209317166597E-3</c:v>
                </c:pt>
                <c:pt idx="1">
                  <c:v>8.16253840103293E-4</c:v>
                </c:pt>
                <c:pt idx="2">
                  <c:v>1.5286208278298E-3</c:v>
                </c:pt>
                <c:pt idx="3">
                  <c:v>9.7208411866846699E-4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CB7-44B3-B351-41E9F89E1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30784"/>
        <c:axId val="57432320"/>
      </c:barChart>
      <c:catAx>
        <c:axId val="5743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DEDC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7432320"/>
        <c:crosses val="autoZero"/>
        <c:auto val="1"/>
        <c:lblAlgn val="ctr"/>
        <c:lblOffset val="100"/>
        <c:noMultiLvlLbl val="0"/>
      </c:catAx>
      <c:valAx>
        <c:axId val="57432320"/>
        <c:scaling>
          <c:orientation val="minMax"/>
        </c:scaling>
        <c:delete val="0"/>
        <c:axPos val="l"/>
        <c:majorGridlines>
          <c:spPr>
            <a:ln w="9360">
              <a:solidFill>
                <a:srgbClr val="DEDEDC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743078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6F6F68"/>
              </a:solidFill>
              <a:latin typeface="Kaspersky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200" b="0" strike="noStrike" spc="-1">
                <a:solidFill>
                  <a:srgbClr val="6F6F68"/>
                </a:solidFill>
                <a:latin typeface="Kaspersky Sans"/>
              </a:defRPr>
            </a:pPr>
            <a:r>
              <a:rPr lang="ru-RU" sz="1200" b="0" strike="noStrike" spc="-1">
                <a:solidFill>
                  <a:srgbClr val="6F6F68"/>
                </a:solidFill>
                <a:latin typeface="Kaspersky Sans"/>
              </a:rPr>
              <a:t>Тюмень и Тюменская область, январь 2020 – декабрь 2020
(по категориям ресурсов)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rgbClr val="00A88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6.8446269678302499E-4</c:v>
                </c:pt>
                <c:pt idx="1">
                  <c:v>3.4223134839151298E-4</c:v>
                </c:pt>
                <c:pt idx="2">
                  <c:v>1.9556077050943599E-4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D-4370-9571-8CDD826A19E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rgbClr val="006D5D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9D-4370-9571-8CDD826A19EC}"/>
              </c:ext>
            </c:extLst>
          </c:dPt>
          <c:dLbls>
            <c:dLbl>
              <c:idx val="1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9D-4370-9571-8CDD826A1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1.22708243106684E-3</c:v>
                </c:pt>
                <c:pt idx="1">
                  <c:v>1.76844232712574E-3</c:v>
                </c:pt>
                <c:pt idx="2">
                  <c:v>1.3353544102786201E-3</c:v>
                </c:pt>
                <c:pt idx="3">
                  <c:v>1.8045329868629999E-4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D-4370-9571-8CDD826A19E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9D-4370-9571-8CDD826A19E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9D-4370-9571-8CDD826A19EC}"/>
              </c:ext>
            </c:extLst>
          </c:dPt>
          <c:dLbls>
            <c:dLbl>
              <c:idx val="0"/>
              <c:numFmt formatCode="0.00%" sourceLinked="0"/>
              <c:spPr/>
              <c:txPr>
                <a:bodyPr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D-4370-9571-8CDD826A19EC}"/>
                </c:ext>
              </c:extLst>
            </c:dLbl>
            <c:dLbl>
              <c:idx val="2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9D-4370-9571-8CDD826A1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1.3698322516898301E-3</c:v>
                </c:pt>
                <c:pt idx="1">
                  <c:v>8.0842559116121296E-4</c:v>
                </c:pt>
                <c:pt idx="2">
                  <c:v>1.9536951786396002E-3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9D-4370-9571-8CDD826A19EC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8.5183607710968303E-4</c:v>
                </c:pt>
                <c:pt idx="1">
                  <c:v>5.9258161885890998E-4</c:v>
                </c:pt>
                <c:pt idx="2">
                  <c:v>1.14812688653914E-3</c:v>
                </c:pt>
                <c:pt idx="3">
                  <c:v>1.1110905353604599E-4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9D-4370-9571-8CDD826A19EC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1.02652197595006E-3</c:v>
                </c:pt>
                <c:pt idx="1">
                  <c:v>9.2177483554698998E-4</c:v>
                </c:pt>
                <c:pt idx="2">
                  <c:v>9.0082540746637602E-4</c:v>
                </c:pt>
                <c:pt idx="3">
                  <c:v>1.2569656848368001E-4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9D-4370-9571-8CDD826A19EC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Июнь</c:v>
                </c:pt>
              </c:strCache>
            </c:strRef>
          </c:tx>
          <c:spPr>
            <a:solidFill>
              <a:srgbClr val="7030A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4"/>
                <c:pt idx="0">
                  <c:v>4.6253469010175798E-4</c:v>
                </c:pt>
                <c:pt idx="1">
                  <c:v>1.7620369146733599E-4</c:v>
                </c:pt>
                <c:pt idx="2">
                  <c:v>0</c:v>
                </c:pt>
                <c:pt idx="3">
                  <c:v>2.2025461433416999E-5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9D-4370-9571-8CDD826A19EC}"/>
            </c:ext>
          </c:extLst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Июль</c:v>
                </c:pt>
              </c:strCache>
            </c:strRef>
          </c:tx>
          <c:spPr>
            <a:solidFill>
              <a:srgbClr val="00B0F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4"/>
                <c:pt idx="0">
                  <c:v>3.5952412080010501E-4</c:v>
                </c:pt>
                <c:pt idx="1">
                  <c:v>6.5368021963655397E-5</c:v>
                </c:pt>
                <c:pt idx="2">
                  <c:v>1.63420054909138E-4</c:v>
                </c:pt>
                <c:pt idx="3">
                  <c:v>3.2684010981827698E-5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99D-4370-9571-8CDD826A19EC}"/>
            </c:ext>
          </c:extLst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Август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4"/>
                <c:pt idx="0">
                  <c:v>7.1328493185581399E-4</c:v>
                </c:pt>
                <c:pt idx="1">
                  <c:v>8.6613170296777505E-4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9D-4370-9571-8CDD826A19EC}"/>
            </c:ext>
          </c:extLst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rgbClr val="95888F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4"/>
                <c:pt idx="0">
                  <c:v>1.23233055454875E-3</c:v>
                </c:pt>
                <c:pt idx="1">
                  <c:v>3.9869517941283102E-4</c:v>
                </c:pt>
                <c:pt idx="2">
                  <c:v>0</c:v>
                </c:pt>
                <c:pt idx="3">
                  <c:v>3.6245016310257299E-5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99D-4370-9571-8CDD826A19EC}"/>
            </c:ext>
          </c:extLst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rgbClr val="F71BC8"/>
            </a:solidFill>
            <a:ln w="0"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99D-4370-9571-8CDD826A19EC}"/>
              </c:ext>
            </c:extLst>
          </c:dPt>
          <c:dLbls>
            <c:dLbl>
              <c:idx val="3"/>
              <c:numFmt formatCode="0.00%" sourceLinked="0"/>
              <c:spPr/>
              <c:txPr>
                <a:bodyPr rot="-5400000" wrap="square"/>
                <a:lstStyle/>
                <a:p>
                  <a:pPr>
                    <a:defRPr sz="900" b="0" strike="noStrike" spc="-1">
                      <a:solidFill>
                        <a:srgbClr val="585852"/>
                      </a:solidFill>
                      <a:latin typeface="Kaspersky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9D-4370-9571-8CDD826A1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4"/>
                <c:pt idx="0">
                  <c:v>3.1657591490439398E-4</c:v>
                </c:pt>
                <c:pt idx="1">
                  <c:v>1.5195643915410901E-4</c:v>
                </c:pt>
                <c:pt idx="2">
                  <c:v>2.53260731923515E-5</c:v>
                </c:pt>
                <c:pt idx="3">
                  <c:v>7.7244523236672197E-4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99D-4370-9571-8CDD826A19EC}"/>
            </c:ext>
          </c:extLst>
        </c:ser>
        <c:ser>
          <c:idx val="10"/>
          <c:order val="10"/>
          <c:tx>
            <c:strRef>
              <c:f>label 10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rgbClr val="C9CC3C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10</c:f>
              <c:numCache>
                <c:formatCode>General</c:formatCode>
                <c:ptCount val="4"/>
                <c:pt idx="0">
                  <c:v>2.46292231086363E-4</c:v>
                </c:pt>
                <c:pt idx="1">
                  <c:v>7.8171012475236905E-4</c:v>
                </c:pt>
                <c:pt idx="2">
                  <c:v>0</c:v>
                </c:pt>
                <c:pt idx="3">
                  <c:v>4.6045938855276503E-4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9D-4370-9571-8CDD826A19EC}"/>
            </c:ext>
          </c:extLst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rgbClr val="6D677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1D1D1B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Азартные игры</c:v>
                </c:pt>
                <c:pt idx="1">
                  <c:v>Наркотики, алкоголь, табак</c:v>
                </c:pt>
                <c:pt idx="2">
                  <c:v>Насилие</c:v>
                </c:pt>
                <c:pt idx="3">
                  <c:v>Анонимный доступ</c:v>
                </c:pt>
              </c:strCache>
            </c:strRef>
          </c:cat>
          <c:val>
            <c:numRef>
              <c:f>11</c:f>
              <c:numCache>
                <c:formatCode>General</c:formatCode>
                <c:ptCount val="4"/>
                <c:pt idx="0">
                  <c:v>1.7067125747614301E-4</c:v>
                </c:pt>
                <c:pt idx="1">
                  <c:v>2.00353215298081E-4</c:v>
                </c:pt>
                <c:pt idx="2">
                  <c:v>0</c:v>
                </c:pt>
                <c:pt idx="3">
                  <c:v>2.44876152030988E-4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99D-4370-9571-8CDD826A1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14240"/>
        <c:axId val="57524224"/>
      </c:barChart>
      <c:catAx>
        <c:axId val="5751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DEDC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7524224"/>
        <c:crosses val="autoZero"/>
        <c:auto val="1"/>
        <c:lblAlgn val="ctr"/>
        <c:lblOffset val="100"/>
        <c:noMultiLvlLbl val="0"/>
      </c:catAx>
      <c:valAx>
        <c:axId val="57524224"/>
        <c:scaling>
          <c:orientation val="minMax"/>
        </c:scaling>
        <c:delete val="0"/>
        <c:axPos val="l"/>
        <c:majorGridlines>
          <c:spPr>
            <a:ln w="9360">
              <a:solidFill>
                <a:srgbClr val="DEDEDC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7514240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6F6F68"/>
              </a:solidFill>
              <a:latin typeface="Kaspersky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200" b="0" strike="noStrike" spc="-1">
                <a:solidFill>
                  <a:srgbClr val="6F6F68"/>
                </a:solidFill>
                <a:latin typeface="Kaspersky Sans"/>
              </a:defRPr>
            </a:pPr>
            <a:r>
              <a:rPr lang="ru-RU" sz="1200" b="0" strike="noStrike" spc="-1">
                <a:solidFill>
                  <a:srgbClr val="6F6F68"/>
                </a:solidFill>
                <a:latin typeface="Kaspersky Sans"/>
              </a:rPr>
              <a:t>Тюменская область, январь 2020 – декабрь 2020
среднее значение
(по категориям ресурсов)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solidFill>
              <a:srgbClr val="00A88E"/>
            </a:solidFill>
            <a:ln w="0">
              <a:noFill/>
            </a:ln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Религия</c:v>
                </c:pt>
                <c:pt idx="1">
                  <c:v>Поиск работы</c:v>
                </c:pt>
                <c:pt idx="2">
                  <c:v>Материалы для взрослых</c:v>
                </c:pt>
                <c:pt idx="3">
                  <c:v>Нецензурные выражения</c:v>
                </c:pt>
                <c:pt idx="4">
                  <c:v>Оружие, взрывчатка, пиротехника</c:v>
                </c:pt>
                <c:pt idx="5">
                  <c:v>Азартные игры</c:v>
                </c:pt>
                <c:pt idx="6">
                  <c:v>Наркотики, табак, алкоголь</c:v>
                </c:pt>
                <c:pt idx="7">
                  <c:v>Насилие</c:v>
                </c:pt>
                <c:pt idx="8">
                  <c:v>Анонимный доступ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1.6025237228799599E-2</c:v>
                </c:pt>
                <c:pt idx="1">
                  <c:v>5.5409167587985499E-3</c:v>
                </c:pt>
                <c:pt idx="2">
                  <c:v>3.9778819748150099E-3</c:v>
                </c:pt>
                <c:pt idx="3">
                  <c:v>2.6873825921135E-3</c:v>
                </c:pt>
                <c:pt idx="4">
                  <c:v>2.3784676101003201E-3</c:v>
                </c:pt>
                <c:pt idx="5">
                  <c:v>7.2174576111439697E-4</c:v>
                </c:pt>
                <c:pt idx="6">
                  <c:v>5.8948950800837702E-4</c:v>
                </c:pt>
                <c:pt idx="7">
                  <c:v>4.76859065127888E-4</c:v>
                </c:pt>
                <c:pt idx="8">
                  <c:v>1.6549951519849999E-4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D-4042-8B72-07E856D2E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85216"/>
        <c:axId val="58186752"/>
      </c:barChart>
      <c:catAx>
        <c:axId val="58185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DEDC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8186752"/>
        <c:crosses val="autoZero"/>
        <c:auto val="1"/>
        <c:lblAlgn val="ctr"/>
        <c:lblOffset val="100"/>
        <c:noMultiLvlLbl val="0"/>
      </c:catAx>
      <c:valAx>
        <c:axId val="58186752"/>
        <c:scaling>
          <c:orientation val="minMax"/>
        </c:scaling>
        <c:delete val="0"/>
        <c:axPos val="l"/>
        <c:majorGridlines>
          <c:spPr>
            <a:ln w="9360">
              <a:solidFill>
                <a:srgbClr val="DEDEDC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818521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200" b="0" strike="noStrike" spc="-1">
                <a:solidFill>
                  <a:srgbClr val="6F6F68"/>
                </a:solidFill>
                <a:latin typeface="Kaspersky Sans"/>
              </a:defRPr>
            </a:pPr>
            <a:r>
              <a:rPr lang="ru-RU" sz="1200" b="0" strike="noStrike" spc="-1">
                <a:solidFill>
                  <a:srgbClr val="6F6F68"/>
                </a:solidFill>
                <a:latin typeface="Kaspersky Sans"/>
              </a:rPr>
              <a:t>РФ и Тюменская область, январь 2020 – декабрь 2020
(по категориям ресурсов)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A88E"/>
            </a:solidFill>
            <a:ln w="0">
              <a:noFill/>
            </a:ln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900" b="0" strike="noStrike" spc="-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ПО, аудио, видео</c:v>
                </c:pt>
                <c:pt idx="1">
                  <c:v>Интернет коммуникации</c:v>
                </c:pt>
                <c:pt idx="2">
                  <c:v>Компьютерные игры</c:v>
                </c:pt>
                <c:pt idx="3">
                  <c:v>Электронная коммерация</c:v>
                </c:pt>
                <c:pt idx="4">
                  <c:v>Новостные ресурсы</c:v>
                </c:pt>
                <c:pt idx="5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0.41635603269166399</c:v>
                </c:pt>
                <c:pt idx="1">
                  <c:v>0.30583308331241499</c:v>
                </c:pt>
                <c:pt idx="2">
                  <c:v>0.12165618575347199</c:v>
                </c:pt>
                <c:pt idx="3">
                  <c:v>8.5796107442020098E-2</c:v>
                </c:pt>
                <c:pt idx="4">
                  <c:v>3.6848799872366798E-2</c:v>
                </c:pt>
                <c:pt idx="5">
                  <c:v>3.3509790928061299E-2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E-4A50-87D3-4D7AFF34A1D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solidFill>
              <a:srgbClr val="006D5D"/>
            </a:solidFill>
            <a:ln w="0">
              <a:noFill/>
            </a:ln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ПО, аудио, видео</c:v>
                </c:pt>
                <c:pt idx="1">
                  <c:v>Интернет коммуникации</c:v>
                </c:pt>
                <c:pt idx="2">
                  <c:v>Компьютерные игры</c:v>
                </c:pt>
                <c:pt idx="3">
                  <c:v>Электронная коммерация</c:v>
                </c:pt>
                <c:pt idx="4">
                  <c:v>Новостные ресурсы</c:v>
                </c:pt>
                <c:pt idx="5">
                  <c:v>Другое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0.41647607918055302</c:v>
                </c:pt>
                <c:pt idx="1">
                  <c:v>0.27007002648823902</c:v>
                </c:pt>
                <c:pt idx="2">
                  <c:v>0.10728445637376099</c:v>
                </c:pt>
                <c:pt idx="3">
                  <c:v>4.8508041464519799E-2</c:v>
                </c:pt>
                <c:pt idx="4">
                  <c:v>0.12509791647885099</c:v>
                </c:pt>
                <c:pt idx="5">
                  <c:v>3.25634800140761E-2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E-4A50-87D3-4D7AFF34A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26176"/>
        <c:axId val="58227712"/>
      </c:barChart>
      <c:catAx>
        <c:axId val="5822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DEDC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8227712"/>
        <c:crosses val="autoZero"/>
        <c:auto val="1"/>
        <c:lblAlgn val="ctr"/>
        <c:lblOffset val="100"/>
        <c:noMultiLvlLbl val="0"/>
      </c:catAx>
      <c:valAx>
        <c:axId val="58227712"/>
        <c:scaling>
          <c:orientation val="minMax"/>
        </c:scaling>
        <c:delete val="0"/>
        <c:axPos val="l"/>
        <c:majorGridlines>
          <c:spPr>
            <a:ln w="9360">
              <a:solidFill>
                <a:srgbClr val="DEDEDC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822617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6F6F68"/>
              </a:solidFill>
              <a:latin typeface="Kaspersky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200" b="0" strike="noStrike" spc="-1">
                <a:solidFill>
                  <a:srgbClr val="6F6F68"/>
                </a:solidFill>
                <a:latin typeface="Kaspersky Sans"/>
              </a:defRPr>
            </a:pPr>
            <a:r>
              <a:rPr lang="ru-RU" sz="1200" b="0" strike="noStrike" spc="-1">
                <a:solidFill>
                  <a:srgbClr val="6F6F68"/>
                </a:solidFill>
                <a:latin typeface="Kaspersky Sans"/>
              </a:rPr>
              <a:t>РФ и Тюменская область, январь 2020 – декабрь 2020
(по категориям ресурсов)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A88E"/>
            </a:solidFill>
            <a:ln w="0"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40-4591-A46B-BFA25D4641D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900" b="0" strike="noStrike" spc="-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Материалы для взрослых</c:v>
                </c:pt>
                <c:pt idx="1">
                  <c:v>Нецензурные выражения</c:v>
                </c:pt>
                <c:pt idx="2">
                  <c:v>Оружие, взрывчатка, пиротехника</c:v>
                </c:pt>
                <c:pt idx="3">
                  <c:v>Поиск работы</c:v>
                </c:pt>
                <c:pt idx="4">
                  <c:v>Религия</c:v>
                </c:pt>
                <c:pt idx="5">
                  <c:v>Азартные игры</c:v>
                </c:pt>
                <c:pt idx="6">
                  <c:v>Наркотики, табак, алкоголь</c:v>
                </c:pt>
                <c:pt idx="7">
                  <c:v>Насилие</c:v>
                </c:pt>
                <c:pt idx="8">
                  <c:v>Анонимный доступ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8.4766257213171603E-3</c:v>
                </c:pt>
                <c:pt idx="1">
                  <c:v>8.2699841130083693E-3</c:v>
                </c:pt>
                <c:pt idx="2">
                  <c:v>4.3903854750823998E-3</c:v>
                </c:pt>
                <c:pt idx="3">
                  <c:v>4.47434894280629E-3</c:v>
                </c:pt>
                <c:pt idx="4">
                  <c:v>2.5058176373740199E-3</c:v>
                </c:pt>
                <c:pt idx="5">
                  <c:v>2.3131699403525401E-3</c:v>
                </c:pt>
                <c:pt idx="6">
                  <c:v>1.7252078622186E-3</c:v>
                </c:pt>
                <c:pt idx="7">
                  <c:v>7.8126318735560296E-4</c:v>
                </c:pt>
                <c:pt idx="8">
                  <c:v>5.7298804854634801E-4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40-4591-A46B-BFA25D4641D5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solidFill>
              <a:srgbClr val="006D5D"/>
            </a:solidFill>
            <a:ln w="0">
              <a:noFill/>
            </a:ln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585852"/>
                    </a:solidFill>
                    <a:latin typeface="Kaspersky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Материалы для взрослых</c:v>
                </c:pt>
                <c:pt idx="1">
                  <c:v>Нецензурные выражения</c:v>
                </c:pt>
                <c:pt idx="2">
                  <c:v>Оружие, взрывчатка, пиротехника</c:v>
                </c:pt>
                <c:pt idx="3">
                  <c:v>Поиск работы</c:v>
                </c:pt>
                <c:pt idx="4">
                  <c:v>Религия</c:v>
                </c:pt>
                <c:pt idx="5">
                  <c:v>Азартные игры</c:v>
                </c:pt>
                <c:pt idx="6">
                  <c:v>Наркотики, табак, алкоголь</c:v>
                </c:pt>
                <c:pt idx="7">
                  <c:v>Насилие</c:v>
                </c:pt>
                <c:pt idx="8">
                  <c:v>Анонимный доступ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3.9778819748150099E-3</c:v>
                </c:pt>
                <c:pt idx="1">
                  <c:v>2.6873825921135E-3</c:v>
                </c:pt>
                <c:pt idx="2">
                  <c:v>2.3784676101003201E-3</c:v>
                </c:pt>
                <c:pt idx="3">
                  <c:v>5.5409167587985499E-3</c:v>
                </c:pt>
                <c:pt idx="4">
                  <c:v>1.6025237228799599E-2</c:v>
                </c:pt>
                <c:pt idx="5">
                  <c:v>7.2174576111439697E-4</c:v>
                </c:pt>
                <c:pt idx="6">
                  <c:v>5.8948950800837702E-4</c:v>
                </c:pt>
                <c:pt idx="7">
                  <c:v>4.76859065127888E-4</c:v>
                </c:pt>
                <c:pt idx="8">
                  <c:v>1.6549951519849999E-4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40-4591-A46B-BFA25D464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33888"/>
        <c:axId val="59735424"/>
      </c:barChart>
      <c:catAx>
        <c:axId val="5973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DEDC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9735424"/>
        <c:crosses val="autoZero"/>
        <c:auto val="1"/>
        <c:lblAlgn val="ctr"/>
        <c:lblOffset val="100"/>
        <c:noMultiLvlLbl val="0"/>
      </c:catAx>
      <c:valAx>
        <c:axId val="59735424"/>
        <c:scaling>
          <c:orientation val="minMax"/>
        </c:scaling>
        <c:delete val="0"/>
        <c:axPos val="l"/>
        <c:majorGridlines>
          <c:spPr>
            <a:ln w="9360">
              <a:solidFill>
                <a:srgbClr val="DEDEDC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6F6F68"/>
                </a:solidFill>
                <a:latin typeface="Kaspersky Sans"/>
              </a:defRPr>
            </a:pPr>
            <a:endParaRPr lang="ru-RU"/>
          </a:p>
        </c:txPr>
        <c:crossAx val="5973388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6F6F68"/>
              </a:solidFill>
              <a:latin typeface="Kaspersky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0.33033</cdr:x>
      <cdr:y>0.1617</cdr:y>
    </cdr:from>
    <cdr:to>
      <cdr:x>0.99013</cdr:x>
      <cdr:y>0.53892</cdr:y>
    </cdr:to>
    <cdr:sp macro="" textlink="">
      <cdr:nvSpPr>
        <cdr:cNvPr id="2" name="TextShape 1"/>
        <cdr:cNvSpPr txBox="1"/>
      </cdr:nvSpPr>
      <cdr:spPr>
        <a:xfrm xmlns:a="http://schemas.openxmlformats.org/drawingml/2006/main">
          <a:off x="3929364" y="1049382"/>
          <a:ext cx="7848397" cy="2448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lIns="0" tIns="0" rIns="0" bIns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endParaRPr lang="ru-RU" sz="1600" b="0" i="1" strike="noStrike" spc="-1" dirty="0">
            <a:solidFill>
              <a:srgbClr val="000000"/>
            </a:solidFill>
            <a:latin typeface="Calibri" panose="020F0502020204030204" pitchFamily="34" charset="0"/>
          </a:endParaRP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Рост посещений 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различных веб-ресурсов 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на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r>
            <a:rPr lang="ru-RU" sz="1600" b="1" strike="noStrike" spc="-1" dirty="0">
              <a:solidFill>
                <a:srgbClr val="00A88E"/>
              </a:solidFill>
              <a:latin typeface="Calibri" panose="020F0502020204030204" pitchFamily="34" charset="0"/>
            </a:rPr>
            <a:t>353%</a:t>
          </a:r>
          <a:endParaRPr lang="ru-RU" sz="1600" b="1" dirty="0">
            <a:solidFill>
              <a:srgbClr val="00A88E"/>
            </a:solidFill>
            <a:latin typeface="Calibri" panose="020F0502020204030204" pitchFamily="34" charset="0"/>
          </a:endParaRP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 Обращения к 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новостным ресурсам 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выросли </a:t>
          </a:r>
          <a:r>
            <a:rPr lang="ru-RU" sz="1600" b="1" strike="noStrike" spc="-1" dirty="0">
              <a:solidFill>
                <a:srgbClr val="00A88E"/>
              </a:solidFill>
              <a:latin typeface="Calibri" panose="020F0502020204030204" pitchFamily="34" charset="0"/>
            </a:rPr>
            <a:t>с 2% до 20%</a:t>
          </a:r>
          <a:endParaRPr lang="ru-RU" sz="1600" b="1" spc="-1" dirty="0">
            <a:solidFill>
              <a:srgbClr val="00A88E"/>
            </a:solidFill>
            <a:latin typeface="Calibri" panose="020F0502020204030204" pitchFamily="34" charset="0"/>
          </a:endParaRP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Посещение ресурсов в категории «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ПО, аудио, видео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» увеличилось </a:t>
          </a:r>
          <a:r>
            <a:rPr lang="ru-RU" sz="1600" b="1" strike="noStrike" spc="-1" dirty="0">
              <a:solidFill>
                <a:srgbClr val="00A88E"/>
              </a:solidFill>
              <a:latin typeface="Calibri" panose="020F0502020204030204" pitchFamily="34" charset="0"/>
            </a:rPr>
            <a:t>на 10% </a:t>
          </a: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Переходы на ресурсы в категории «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Материалы для взрослых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» -</a:t>
          </a:r>
          <a:r>
            <a:rPr lang="ru-RU" sz="1600" b="0" strike="noStrike" spc="-1" dirty="0">
              <a:solidFill>
                <a:srgbClr val="0070C0"/>
              </a:solidFill>
              <a:latin typeface="Calibri" panose="020F0502020204030204" pitchFamily="34" charset="0"/>
            </a:rPr>
            <a:t> </a:t>
          </a:r>
          <a:r>
            <a:rPr lang="ru-RU" sz="1600" b="1" strike="noStrike" spc="-1" dirty="0">
              <a:solidFill>
                <a:srgbClr val="00A88E"/>
              </a:solidFill>
              <a:latin typeface="Calibri" panose="020F0502020204030204" pitchFamily="34" charset="0"/>
            </a:rPr>
            <a:t>4%</a:t>
          </a:r>
          <a:endParaRPr lang="ru-RU" sz="1600" b="1" spc="-1" dirty="0">
            <a:solidFill>
              <a:srgbClr val="00A88E"/>
            </a:solidFill>
            <a:latin typeface="Calibri" panose="020F0502020204030204" pitchFamily="34" charset="0"/>
          </a:endParaRP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Переходы в категории «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Нецензурная лексика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» выросли </a:t>
          </a:r>
          <a:r>
            <a:rPr lang="ru-RU" sz="1600" b="1" strike="noStrike" spc="-1" dirty="0">
              <a:solidFill>
                <a:srgbClr val="00A88E"/>
              </a:solidFill>
              <a:latin typeface="Calibri" panose="020F0502020204030204" pitchFamily="34" charset="0"/>
            </a:rPr>
            <a:t>с 0,2% до 1% </a:t>
          </a:r>
          <a:endParaRPr lang="ru-RU" sz="1600" b="1" spc="-1" dirty="0">
            <a:solidFill>
              <a:srgbClr val="00A88E"/>
            </a:solidFill>
            <a:latin typeface="Calibri" panose="020F0502020204030204" pitchFamily="34" charset="0"/>
          </a:endParaRP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Увеличился интерес к категории «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Азартные игры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» </a:t>
          </a:r>
          <a:endParaRPr lang="ru-RU" sz="1600" spc="-1" dirty="0">
            <a:latin typeface="Calibri" panose="020F0502020204030204" pitchFamily="34" charset="0"/>
          </a:endParaRPr>
        </a:p>
        <a:p xmlns:a="http://schemas.openxmlformats.org/drawingml/2006/main">
          <a:pPr marL="228600" indent="-228240">
            <a:lnSpc>
              <a:spcPct val="90000"/>
            </a:lnSpc>
            <a:spcBef>
              <a:spcPts val="1001"/>
            </a:spcBef>
            <a:buClr>
              <a:srgbClr val="00A88E"/>
            </a:buClr>
            <a:buFont typeface="Wingdings" charset="2"/>
            <a:buChar char=""/>
          </a:pP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Запросы в категории «</a:t>
          </a:r>
          <a:r>
            <a:rPr lang="ru-RU" sz="1600" b="0" i="1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Алкоголь, табак, наркотики</a:t>
          </a:r>
          <a:r>
            <a: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</a:rPr>
            <a:t>» выросли </a:t>
          </a:r>
          <a:r>
            <a:rPr lang="ru-RU" sz="1600" b="1" strike="noStrike" spc="-1" dirty="0">
              <a:solidFill>
                <a:srgbClr val="00A88E"/>
              </a:solidFill>
              <a:latin typeface="Calibri" panose="020F0502020204030204" pitchFamily="34" charset="0"/>
            </a:rPr>
            <a:t>в 17 раз </a:t>
          </a:r>
          <a:endParaRPr lang="ru-RU" sz="1600" b="1" spc="-1" dirty="0">
            <a:solidFill>
              <a:srgbClr val="00A88E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4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5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5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DED11AD-4AF7-49AE-8965-DD8704CED42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06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7585782-744A-4AD6-82E0-7162FA0E199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05.04.2021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9DB48A6-FFA1-45CD-9222-F723EA517AF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Рисунок 351"/>
          <p:cNvPicPr/>
          <p:nvPr/>
        </p:nvPicPr>
        <p:blipFill>
          <a:blip r:embed="rId2"/>
          <a:stretch/>
        </p:blipFill>
        <p:spPr>
          <a:xfrm>
            <a:off x="1728000" y="288000"/>
            <a:ext cx="10152000" cy="6381360"/>
          </a:xfrm>
          <a:prstGeom prst="rect">
            <a:avLst/>
          </a:prstGeom>
          <a:ln>
            <a:noFill/>
          </a:ln>
        </p:spPr>
      </p:pic>
      <p:pic>
        <p:nvPicPr>
          <p:cNvPr id="353" name="Рисунок 352"/>
          <p:cNvPicPr/>
          <p:nvPr/>
        </p:nvPicPr>
        <p:blipFill>
          <a:blip r:embed="rId2"/>
          <a:stretch/>
        </p:blipFill>
        <p:spPr>
          <a:xfrm>
            <a:off x="1008000" y="144000"/>
            <a:ext cx="10152000" cy="6381360"/>
          </a:xfrm>
          <a:prstGeom prst="rect">
            <a:avLst/>
          </a:prstGeom>
          <a:ln>
            <a:noFill/>
          </a:ln>
        </p:spPr>
      </p:pic>
      <p:pic>
        <p:nvPicPr>
          <p:cNvPr id="355" name="Рисунок 4"/>
          <p:cNvPicPr/>
          <p:nvPr/>
        </p:nvPicPr>
        <p:blipFill>
          <a:blip r:embed="rId3"/>
          <a:stretch/>
        </p:blipFill>
        <p:spPr>
          <a:xfrm>
            <a:off x="9864000" y="3583800"/>
            <a:ext cx="1760400" cy="131220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 flipH="1">
            <a:off x="11520" y="250920"/>
            <a:ext cx="6036120" cy="5653080"/>
          </a:xfrm>
          <a:custGeom>
            <a:avLst/>
            <a:gdLst/>
            <a:ahLst/>
            <a:cxnLst/>
            <a:rect l="l" t="t" r="r" b="b"/>
            <a:pathLst>
              <a:path w="4652035" h="5145206">
                <a:moveTo>
                  <a:pt x="1786005" y="6824"/>
                </a:moveTo>
                <a:lnTo>
                  <a:pt x="393933" y="750627"/>
                </a:lnTo>
                <a:cubicBezTo>
                  <a:pt x="177436" y="869392"/>
                  <a:pt x="0" y="1062589"/>
                  <a:pt x="107330" y="1596788"/>
                </a:cubicBezTo>
                <a:lnTo>
                  <a:pt x="482644" y="3896436"/>
                </a:lnTo>
                <a:cubicBezTo>
                  <a:pt x="524001" y="4272454"/>
                  <a:pt x="665515" y="4401429"/>
                  <a:pt x="1001259" y="4524233"/>
                </a:cubicBezTo>
                <a:lnTo>
                  <a:pt x="2693581" y="5145206"/>
                </a:lnTo>
                <a:lnTo>
                  <a:pt x="3259963" y="5145206"/>
                </a:lnTo>
                <a:lnTo>
                  <a:pt x="4652035" y="3787254"/>
                </a:lnTo>
                <a:lnTo>
                  <a:pt x="4652035" y="402609"/>
                </a:lnTo>
                <a:lnTo>
                  <a:pt x="3710339" y="0"/>
                </a:lnTo>
                <a:lnTo>
                  <a:pt x="1786005" y="6824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1"/>
          <p:cNvSpPr/>
          <p:nvPr/>
        </p:nvSpPr>
        <p:spPr>
          <a:xfrm>
            <a:off x="801720" y="5155200"/>
            <a:ext cx="11078280" cy="13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Bebas Neue Bold"/>
                <a:ea typeface="DejaVu Sans"/>
              </a:rPr>
              <a:t>Безопасный интернет для детей </a:t>
            </a: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8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Bebas Neue Bold"/>
                <a:ea typeface="DejaVu Sans"/>
              </a:rPr>
              <a:t>Тюменской области</a:t>
            </a: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1"/>
          <p:cNvGraphicFramePr/>
          <p:nvPr/>
        </p:nvGraphicFramePr>
        <p:xfrm>
          <a:off x="0" y="0"/>
          <a:ext cx="12191520" cy="60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CustomShape 1"/>
          <p:cNvSpPr/>
          <p:nvPr/>
        </p:nvSpPr>
        <p:spPr>
          <a:xfrm>
            <a:off x="167520" y="6021121"/>
            <a:ext cx="11856960" cy="798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67" spc="-1">
                <a:solidFill>
                  <a:srgbClr val="1D1D1B"/>
                </a:solidFill>
                <a:latin typeface="Kaspersky Sans"/>
              </a:rPr>
              <a:t>Kaspersky Safe Kids сканирует содержимое веб-страницы, на которую пытается зайти ребенок. Если сайт относится к одной из четырнадцати категорий, модуль посылает уведомление в Kaspersky Security Network. Никакие личные данные пользователя не передаются и приватность не нарушается.</a:t>
            </a:r>
            <a:endParaRPr lang="ru-RU" sz="14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28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2"/>
          <p:cNvGraphicFramePr/>
          <p:nvPr/>
        </p:nvGraphicFramePr>
        <p:xfrm>
          <a:off x="0" y="0"/>
          <a:ext cx="12191520" cy="592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CustomShape 1"/>
          <p:cNvSpPr/>
          <p:nvPr/>
        </p:nvSpPr>
        <p:spPr>
          <a:xfrm>
            <a:off x="119040" y="5894401"/>
            <a:ext cx="11856960" cy="798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67" spc="-1">
                <a:solidFill>
                  <a:srgbClr val="1D1D1B"/>
                </a:solidFill>
                <a:latin typeface="Kaspersky Sans"/>
              </a:rPr>
              <a:t>Kaspersky Safe Kids сканирует содержимое веб-страницы, на которую пытается зайти ребенок. Если сайт относится к одной из четырнадцати категорий, модуль посылает уведомление в Kaspersky Security Network. Никакие личные данные пользователя не передаются и приватность не нарушается.</a:t>
            </a:r>
            <a:endParaRPr lang="ru-RU" sz="14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06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67520" y="6021121"/>
            <a:ext cx="11856960" cy="798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67" spc="-1">
                <a:solidFill>
                  <a:srgbClr val="1D1D1B"/>
                </a:solidFill>
                <a:latin typeface="Kaspersky Sans"/>
              </a:rPr>
              <a:t>Kaspersky Safe Kids сканирует содержимое веб-страницы, на которую пытается зайти ребенок. Если сайт относится к одной из четырнадцати категорий, модуль посылает уведомление в Kaspersky Security Network. Никакие личные данные пользователя не передаются и приватность не нарушается.</a:t>
            </a:r>
            <a:endParaRPr lang="ru-RU" sz="1467" spc="-1">
              <a:latin typeface="Arial"/>
            </a:endParaRPr>
          </a:p>
        </p:txBody>
      </p:sp>
      <p:graphicFrame>
        <p:nvGraphicFramePr>
          <p:cNvPr id="56" name="Chart 3"/>
          <p:cNvGraphicFramePr/>
          <p:nvPr/>
        </p:nvGraphicFramePr>
        <p:xfrm>
          <a:off x="0" y="0"/>
          <a:ext cx="12191520" cy="60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59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1"/>
          <p:cNvGraphicFramePr/>
          <p:nvPr>
            <p:extLst/>
          </p:nvPr>
        </p:nvGraphicFramePr>
        <p:xfrm>
          <a:off x="0" y="0"/>
          <a:ext cx="12191520" cy="60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CustomShape 1"/>
          <p:cNvSpPr/>
          <p:nvPr/>
        </p:nvSpPr>
        <p:spPr>
          <a:xfrm>
            <a:off x="167520" y="6021121"/>
            <a:ext cx="11856960" cy="798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67" spc="-1">
                <a:solidFill>
                  <a:srgbClr val="1D1D1B"/>
                </a:solidFill>
                <a:latin typeface="Kaspersky Sans"/>
              </a:rPr>
              <a:t>Kaspersky Safe Kids сканирует содержимое веб-страницы, на которую пытается зайти ребенок. Если сайт относится к одной из четырнадцати категорий, модуль посылает уведомление в Kaspersky Security Network. Никакие личные данные пользователя не передаются и приватность не нарушается.</a:t>
            </a:r>
            <a:endParaRPr lang="ru-RU" sz="14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70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1"/>
          <p:cNvGraphicFramePr/>
          <p:nvPr>
            <p:extLst/>
          </p:nvPr>
        </p:nvGraphicFramePr>
        <p:xfrm>
          <a:off x="0" y="0"/>
          <a:ext cx="12191520" cy="587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CustomShape 1"/>
          <p:cNvSpPr/>
          <p:nvPr/>
        </p:nvSpPr>
        <p:spPr>
          <a:xfrm>
            <a:off x="167520" y="6021121"/>
            <a:ext cx="11856960" cy="798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67" spc="-1">
                <a:solidFill>
                  <a:srgbClr val="1D1D1B"/>
                </a:solidFill>
                <a:latin typeface="Kaspersky Sans"/>
              </a:rPr>
              <a:t>Kaspersky Safe Kids сканирует содержимое веб-страницы, на которую пытается зайти ребенок. Если сайт относится к одной из четырнадцати категорий, модуль посылает уведомление в Kaspersky Security Network. Никакие личные данные пользователя не передаются и приватность не нарушается.</a:t>
            </a:r>
            <a:endParaRPr lang="ru-RU" sz="14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62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92" y="336817"/>
            <a:ext cx="10972440" cy="664797"/>
          </a:xfrm>
        </p:spPr>
        <p:txBody>
          <a:bodyPr/>
          <a:lstStyle/>
          <a:p>
            <a:r>
              <a:rPr lang="ru-RU" sz="2400" dirty="0"/>
              <a:t>Результаты реализации </a:t>
            </a:r>
            <a:br>
              <a:rPr lang="ru-RU" sz="2400" dirty="0"/>
            </a:br>
            <a:r>
              <a:rPr lang="ru-RU" sz="2400" dirty="0"/>
              <a:t>проекта на 19.03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98275"/>
              </p:ext>
            </p:extLst>
          </p:nvPr>
        </p:nvGraphicFramePr>
        <p:xfrm>
          <a:off x="384048" y="1264666"/>
          <a:ext cx="3917024" cy="39766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Школа</a:t>
                      </a:r>
                      <a:endParaRPr lang="ru-RU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Выдано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Активировано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Доля активных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baseline="0" dirty="0">
                          <a:effectLst/>
                        </a:rPr>
                        <a:t>Всего: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</a:rPr>
                        <a:t>1072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</a:rPr>
                        <a:t>341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baseline="0" dirty="0">
                          <a:effectLst/>
                        </a:rPr>
                        <a:t>32%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№92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136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№88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№49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№63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№25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69%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Лицей №81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гимназия №1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№16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№27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№65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№5 г. Ишима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№38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№48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№89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№69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"СОШ имени Декабристов"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№83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№8 г. Ишима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№22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№67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9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имени Н.Д.Лицмана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№43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1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№94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8" marR="7068" marT="70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0448"/>
              </p:ext>
            </p:extLst>
          </p:nvPr>
        </p:nvGraphicFramePr>
        <p:xfrm>
          <a:off x="383540" y="5242560"/>
          <a:ext cx="3914140" cy="4949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9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МАОУ СОШ №40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10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effectLst/>
                        </a:rPr>
                        <a:t>3</a:t>
                      </a:r>
                      <a:endParaRPr lang="ru-RU" sz="8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effectLst/>
                        </a:rPr>
                        <a:t>30%</a:t>
                      </a:r>
                      <a:endParaRPr lang="ru-RU" sz="8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МАОУ Лицей №34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10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2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effectLst/>
                        </a:rPr>
                        <a:t>20%</a:t>
                      </a:r>
                      <a:endParaRPr lang="ru-RU" sz="8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МАОУ СОШ №15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10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2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effectLst/>
                        </a:rPr>
                        <a:t>20%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90737"/>
              </p:ext>
            </p:extLst>
          </p:nvPr>
        </p:nvGraphicFramePr>
        <p:xfrm>
          <a:off x="5824092" y="103650"/>
          <a:ext cx="4831716" cy="65690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Школа</a:t>
                      </a:r>
                      <a:endParaRPr lang="ru-RU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Выдано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Активировано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Доля активных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№37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№60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№16 г. Тобольска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МАОУ СОШ №45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"Средняя школа №1" г. Ялуторовска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№68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№72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Гимназия российской культуры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№42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№17 г. Тобольска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№70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Боровская СОШ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20%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9 г. Тобольска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№13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№41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"СОШ № 3", филиал МАОУ «СОШ №2» г. Заводоуковск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"СОШ № 2" г.Заводоуковск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"Викуловская СОШ №1"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"СОШ №4" г. Ялуторовска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№31 г. Ишима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№32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Московская СОШ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12 г. Ишима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№58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№62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№51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67%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№12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9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Ембаевская СОШ им. Аширбекова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№26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2 г. Тобольска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"Лицей"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5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Абатская СОШ № 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№5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9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Казанская СОШ Казанский район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Переваловская СОШ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"СОШ № 1" г. Заводоуковск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"Юргинская СОШ"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Армизонская СОШ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гимназия №21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Кулаковская СОШ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Сладковская СОШ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Сорокинская СОШ №1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2 г. Ишима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 13 г. Тобольска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№1 г. Ишима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8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МАОУ СОШ №18 г. Тобольска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42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5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 1"/>
          <p:cNvGrpSpPr/>
          <p:nvPr/>
        </p:nvGrpSpPr>
        <p:grpSpPr>
          <a:xfrm>
            <a:off x="3924000" y="648000"/>
            <a:ext cx="8280000" cy="6021360"/>
            <a:chOff x="3924000" y="648000"/>
            <a:chExt cx="8280000" cy="6021360"/>
          </a:xfrm>
        </p:grpSpPr>
        <p:pic>
          <p:nvPicPr>
            <p:cNvPr id="362" name="Рисунок 361"/>
            <p:cNvPicPr/>
            <p:nvPr/>
          </p:nvPicPr>
          <p:blipFill>
            <a:blip r:embed="rId2"/>
            <a:stretch/>
          </p:blipFill>
          <p:spPr>
            <a:xfrm>
              <a:off x="4068360" y="813240"/>
              <a:ext cx="8135640" cy="5856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3" name="Рисунок 362"/>
            <p:cNvPicPr/>
            <p:nvPr/>
          </p:nvPicPr>
          <p:blipFill>
            <a:blip r:embed="rId2"/>
            <a:stretch/>
          </p:blipFill>
          <p:spPr>
            <a:xfrm>
              <a:off x="3924000" y="648000"/>
              <a:ext cx="8135640" cy="5856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4" name="CustomShape 2"/>
          <p:cNvSpPr/>
          <p:nvPr/>
        </p:nvSpPr>
        <p:spPr>
          <a:xfrm>
            <a:off x="1368000" y="159480"/>
            <a:ext cx="1043856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4000" b="0" strike="noStrike" spc="-1" dirty="0">
                <a:solidFill>
                  <a:srgbClr val="000000"/>
                </a:solidFill>
                <a:latin typeface="Bebas Neue Bold"/>
                <a:ea typeface="DejaVu Sans"/>
              </a:rPr>
              <a:t>Вовлеченность в использование устройств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1498208" y="4550494"/>
            <a:ext cx="6169380" cy="14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Данные показывают, что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9 из 10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школьников играют в компьютерные игры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1334520" y="1035000"/>
            <a:ext cx="10857240" cy="178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85%</a:t>
            </a:r>
            <a:r>
              <a:rPr lang="ru-RU" sz="2000" b="0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детей не могут обойтись без гаджетов.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Около трети детей в возрасте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15-18 лет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проводят в интернете почти все свободное время.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</a:t>
            </a:r>
            <a:r>
              <a:rPr lang="ru-RU" sz="2000" b="0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54%</a:t>
            </a:r>
            <a:r>
              <a:rPr lang="ru-RU" sz="2000" b="0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 детей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возрасте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4-6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лет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уже есть свой смартфон или планшет, а к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11-14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годам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этот показатель достигает отметки в </a:t>
            </a:r>
            <a:r>
              <a:rPr lang="ru-RU" sz="2000" b="1" strike="noStrike" spc="-1" dirty="0">
                <a:solidFill>
                  <a:srgbClr val="00A88E"/>
                </a:solidFill>
                <a:latin typeface="Calibri"/>
                <a:ea typeface="DejaVu Sans"/>
              </a:rPr>
              <a:t>97%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1362420" y="3131100"/>
            <a:ext cx="6043500" cy="12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Почти </a:t>
            </a:r>
            <a:r>
              <a:rPr lang="ru-RU" sz="2000" b="1" spc="-1" dirty="0">
                <a:solidFill>
                  <a:srgbClr val="00A88E"/>
                </a:solidFill>
                <a:latin typeface="Calibri"/>
                <a:ea typeface="DejaVu Sans"/>
              </a:rPr>
              <a:t>половина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детей признается, что скрывает от родителей что-то из своей интернет-жизни. Чаще всего это </a:t>
            </a:r>
            <a:r>
              <a:rPr lang="ru-RU" sz="2000" b="0" strike="noStrike" spc="-1" dirty="0">
                <a:latin typeface="Calibri"/>
                <a:ea typeface="DejaVu Sans"/>
              </a:rPr>
              <a:t>время, которое они проводят перед экраном и/или сайты, на которые они заходят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7538040" y="2415600"/>
            <a:ext cx="4652640" cy="4440960"/>
          </a:xfrm>
          <a:custGeom>
            <a:avLst/>
            <a:gdLst/>
            <a:ahLst/>
            <a:cxnLst/>
            <a:rect l="l" t="t" r="r" b="b"/>
            <a:pathLst>
              <a:path w="4652035" h="5145206">
                <a:moveTo>
                  <a:pt x="1786005" y="6824"/>
                </a:moveTo>
                <a:lnTo>
                  <a:pt x="393933" y="750627"/>
                </a:lnTo>
                <a:cubicBezTo>
                  <a:pt x="177436" y="869392"/>
                  <a:pt x="0" y="1062589"/>
                  <a:pt x="107330" y="1596788"/>
                </a:cubicBezTo>
                <a:lnTo>
                  <a:pt x="482644" y="3896436"/>
                </a:lnTo>
                <a:cubicBezTo>
                  <a:pt x="524001" y="4272454"/>
                  <a:pt x="665515" y="4401429"/>
                  <a:pt x="1001259" y="4524233"/>
                </a:cubicBezTo>
                <a:lnTo>
                  <a:pt x="2693581" y="5145206"/>
                </a:lnTo>
                <a:lnTo>
                  <a:pt x="3259963" y="5145206"/>
                </a:lnTo>
                <a:lnTo>
                  <a:pt x="4652035" y="3787254"/>
                </a:lnTo>
                <a:lnTo>
                  <a:pt x="4652035" y="402609"/>
                </a:lnTo>
                <a:lnTo>
                  <a:pt x="3710339" y="0"/>
                </a:lnTo>
                <a:lnTo>
                  <a:pt x="1786005" y="6824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/>
        </p:nvGrpSpPr>
        <p:grpSpPr>
          <a:xfrm>
            <a:off x="1548000" y="108000"/>
            <a:ext cx="10332000" cy="6561360"/>
            <a:chOff x="1548000" y="108000"/>
            <a:chExt cx="10332000" cy="6561360"/>
          </a:xfrm>
        </p:grpSpPr>
        <p:pic>
          <p:nvPicPr>
            <p:cNvPr id="18" name="Рисунок 17"/>
            <p:cNvPicPr/>
            <p:nvPr/>
          </p:nvPicPr>
          <p:blipFill>
            <a:blip r:embed="rId2"/>
            <a:stretch/>
          </p:blipFill>
          <p:spPr>
            <a:xfrm>
              <a:off x="1728000" y="288000"/>
              <a:ext cx="10152000" cy="638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2"/>
            <a:stretch/>
          </p:blipFill>
          <p:spPr>
            <a:xfrm>
              <a:off x="1548000" y="108000"/>
              <a:ext cx="10152000" cy="6381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4" name="CustomShape 2"/>
          <p:cNvSpPr/>
          <p:nvPr/>
        </p:nvSpPr>
        <p:spPr>
          <a:xfrm>
            <a:off x="833760" y="2748960"/>
            <a:ext cx="3228840" cy="102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rmAutofit fontScale="96000"/>
          </a:bodyPr>
          <a:lstStyle/>
          <a:p>
            <a:pPr algn="ctr">
              <a:lnSpc>
                <a:spcPts val="2401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5867" y="698966"/>
            <a:ext cx="10716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latin typeface="Calibri" panose="020F0502020204030204" pitchFamily="34" charset="0"/>
              </a:rPr>
              <a:t>Треть родителей настораживает </a:t>
            </a:r>
            <a:r>
              <a:rPr lang="ru-RU" sz="2000" spc="-1" dirty="0">
                <a:solidFill>
                  <a:srgbClr val="000000"/>
                </a:solidFill>
                <a:latin typeface="Calibri" panose="020F0502020204030204" pitchFamily="34" charset="0"/>
              </a:rPr>
              <a:t>что-то, связанное с социальными сетями. В основном им не нравятся или тревожат </a:t>
            </a:r>
            <a:r>
              <a:rPr lang="ru-RU" sz="2000" b="1" spc="-1" dirty="0">
                <a:solidFill>
                  <a:srgbClr val="000000"/>
                </a:solidFill>
                <a:latin typeface="Calibri" panose="020F0502020204030204" pitchFamily="34" charset="0"/>
              </a:rPr>
              <a:t>люди</a:t>
            </a:r>
            <a:r>
              <a:rPr lang="ru-RU" sz="2000" spc="-1" dirty="0">
                <a:solidFill>
                  <a:srgbClr val="000000"/>
                </a:solidFill>
                <a:latin typeface="Calibri" panose="020F0502020204030204" pitchFamily="34" charset="0"/>
              </a:rPr>
              <a:t>, с которыми ребенок общается. На втором месте </a:t>
            </a:r>
            <a:r>
              <a:rPr lang="ru-RU" sz="2000" b="1" spc="-1" dirty="0">
                <a:solidFill>
                  <a:srgbClr val="000000"/>
                </a:solidFill>
                <a:latin typeface="Calibri" panose="020F0502020204030204" pitchFamily="34" charset="0"/>
              </a:rPr>
              <a:t>посты</a:t>
            </a:r>
            <a:r>
              <a:rPr lang="ru-RU" sz="2000" spc="-1" dirty="0">
                <a:solidFill>
                  <a:srgbClr val="000000"/>
                </a:solidFill>
                <a:latin typeface="Calibri" panose="020F0502020204030204" pitchFamily="34" charset="0"/>
              </a:rPr>
              <a:t>, которые ребенок публикует / «шарит», а на третьем - </a:t>
            </a:r>
            <a:r>
              <a:rPr lang="ru-RU" sz="2000" b="1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паблики</a:t>
            </a:r>
            <a:r>
              <a:rPr lang="ru-RU" sz="2000" spc="-1" dirty="0">
                <a:solidFill>
                  <a:srgbClr val="000000"/>
                </a:solidFill>
                <a:latin typeface="Calibri" panose="020F0502020204030204" pitchFamily="34" charset="0"/>
              </a:rPr>
              <a:t>, на которые ребенок подписан. </a:t>
            </a:r>
            <a:endParaRPr lang="ru-RU" sz="2000" spc="-1" dirty="0">
              <a:latin typeface="Calibri" panose="020F0502020204030204" pitchFamily="34" charset="0"/>
            </a:endParaRPr>
          </a:p>
        </p:txBody>
      </p:sp>
      <p:pic>
        <p:nvPicPr>
          <p:cNvPr id="12" name="Picture 9"/>
          <p:cNvPicPr/>
          <p:nvPr/>
        </p:nvPicPr>
        <p:blipFill>
          <a:blip r:embed="rId3"/>
          <a:stretch/>
        </p:blipFill>
        <p:spPr>
          <a:xfrm>
            <a:off x="964507" y="921666"/>
            <a:ext cx="441360" cy="570261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32091"/>
              </p:ext>
            </p:extLst>
          </p:nvPr>
        </p:nvGraphicFramePr>
        <p:xfrm>
          <a:off x="1077600" y="3262680"/>
          <a:ext cx="10845018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2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43%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детей в младшей школе имеют страницу в социальной сети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Среди старшеклассников этот показатель достигает </a:t>
                      </a:r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95%.</a:t>
                      </a:r>
                      <a:endParaRPr lang="ru-RU" sz="2000" b="1" strike="noStrike" spc="-1" dirty="0"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Популярные среди подростков социальные сети:</a:t>
                      </a:r>
                      <a:endParaRPr lang="ru-RU" sz="2000" b="0" strike="noStrike" spc="-1" dirty="0"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lang="ru-RU" sz="2000" b="0" strike="noStrike" spc="-1" dirty="0" err="1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vk</a:t>
                      </a:r>
                      <a:r>
                        <a:rPr lang="ru-RU" sz="2000" b="0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, </a:t>
                      </a:r>
                      <a:r>
                        <a:rPr lang="ru-RU" sz="2000" b="0" strike="noStrike" spc="-1" dirty="0" err="1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Instagram</a:t>
                      </a:r>
                      <a:r>
                        <a:rPr lang="ru-RU" sz="2000" b="0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, </a:t>
                      </a:r>
                      <a:r>
                        <a:rPr lang="ru-RU" sz="2000" b="0" strike="noStrike" spc="-1" dirty="0" err="1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TikTok</a:t>
                      </a:r>
                      <a:r>
                        <a:rPr lang="ru-RU" sz="2000" b="0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, </a:t>
                      </a:r>
                      <a:r>
                        <a:rPr lang="ru-RU" sz="2000" b="0" strike="noStrike" spc="-1" dirty="0" err="1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Like</a:t>
                      </a:r>
                      <a:endParaRPr lang="ru-RU" sz="2000" b="0" strike="noStrike" spc="-1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strike="noStrike" spc="-1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Около </a:t>
                      </a:r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50%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школьников признались, что знакомятся</a:t>
                      </a:r>
                      <a:br>
                        <a:rPr lang="ru-RU" sz="2000" dirty="0">
                          <a:latin typeface="Calibri" panose="020F0502020204030204" pitchFamily="34" charset="0"/>
                        </a:rPr>
                      </a:b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с новыми людьми в социальных сетях.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При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этом </a:t>
                      </a:r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34% </a:t>
                      </a:r>
                      <a:r>
                        <a:rPr lang="ru-RU" sz="2000" b="0" strike="noStrike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rPr>
                        <a:t>школьников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получают приглашения </a:t>
                      </a:r>
                      <a:r>
                        <a:rPr lang="ru-RU" sz="2000" b="0" strike="noStrike" spc="-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</a:rPr>
                        <a:t>от незнакомых взрослых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. </a:t>
                      </a:r>
                      <a:endParaRPr lang="ru-RU" sz="2000" b="0" strike="noStrike" spc="-1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strike="noStrike" spc="-1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 panose="020F0502020204030204" pitchFamily="34" charset="0"/>
                          <a:ea typeface="+mn-ea"/>
                        </a:rPr>
                        <a:t>40% детей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</a:rPr>
                        <a:t>отметили, что отправлять сообщения и оставлять записи на их стене в социальной сети может кто угодно.</a:t>
                      </a:r>
                      <a:endParaRPr lang="ru-RU" sz="2000" b="0" strike="noStrike" spc="-1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Placeholder 7"/>
          <p:cNvPicPr/>
          <p:nvPr/>
        </p:nvPicPr>
        <p:blipFill>
          <a:blip r:embed="rId4"/>
          <a:stretch/>
        </p:blipFill>
        <p:spPr>
          <a:xfrm>
            <a:off x="2061047" y="1880305"/>
            <a:ext cx="1258560" cy="1258560"/>
          </a:xfrm>
          <a:prstGeom prst="rect">
            <a:avLst/>
          </a:prstGeom>
          <a:ln>
            <a:noFill/>
          </a:ln>
        </p:spPr>
      </p:pic>
      <p:pic>
        <p:nvPicPr>
          <p:cNvPr id="15" name="Picture Placeholder 14"/>
          <p:cNvPicPr/>
          <p:nvPr/>
        </p:nvPicPr>
        <p:blipFill>
          <a:blip r:embed="rId5"/>
          <a:stretch/>
        </p:blipFill>
        <p:spPr>
          <a:xfrm>
            <a:off x="5764727" y="1880305"/>
            <a:ext cx="1258560" cy="1258560"/>
          </a:xfrm>
          <a:prstGeom prst="rect">
            <a:avLst/>
          </a:prstGeom>
          <a:ln>
            <a:noFill/>
          </a:ln>
        </p:spPr>
      </p:pic>
      <p:pic>
        <p:nvPicPr>
          <p:cNvPr id="16" name="Picture Placeholder 11"/>
          <p:cNvPicPr/>
          <p:nvPr/>
        </p:nvPicPr>
        <p:blipFill>
          <a:blip r:embed="rId6"/>
          <a:srcRect l="58" r="58"/>
          <a:stretch/>
        </p:blipFill>
        <p:spPr>
          <a:xfrm>
            <a:off x="9787007" y="1880305"/>
            <a:ext cx="1258560" cy="12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1"/>
          <p:cNvGrpSpPr/>
          <p:nvPr/>
        </p:nvGrpSpPr>
        <p:grpSpPr>
          <a:xfrm>
            <a:off x="1548000" y="108000"/>
            <a:ext cx="10332000" cy="6561360"/>
            <a:chOff x="1548000" y="108000"/>
            <a:chExt cx="10332000" cy="6561360"/>
          </a:xfrm>
        </p:grpSpPr>
        <p:pic>
          <p:nvPicPr>
            <p:cNvPr id="372" name="Рисунок 371"/>
            <p:cNvPicPr/>
            <p:nvPr/>
          </p:nvPicPr>
          <p:blipFill>
            <a:blip r:embed="rId2"/>
            <a:stretch/>
          </p:blipFill>
          <p:spPr>
            <a:xfrm>
              <a:off x="1728000" y="288000"/>
              <a:ext cx="10152000" cy="638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3" name="Рисунок 372"/>
            <p:cNvPicPr/>
            <p:nvPr/>
          </p:nvPicPr>
          <p:blipFill>
            <a:blip r:embed="rId2"/>
            <a:stretch/>
          </p:blipFill>
          <p:spPr>
            <a:xfrm>
              <a:off x="1548000" y="108000"/>
              <a:ext cx="10152000" cy="6381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4" name="CustomShape 2"/>
          <p:cNvSpPr/>
          <p:nvPr/>
        </p:nvSpPr>
        <p:spPr>
          <a:xfrm>
            <a:off x="-1047960" y="341640"/>
            <a:ext cx="1043856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4000" b="0" strike="noStrike" spc="-1" dirty="0">
                <a:solidFill>
                  <a:srgbClr val="000000"/>
                </a:solidFill>
                <a:latin typeface="Bebas Neue Bold"/>
                <a:ea typeface="DejaVu Sans"/>
              </a:rPr>
              <a:t>Контроль со стороны родителей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375" name="Picture Placeholder 10"/>
          <p:cNvPicPr/>
          <p:nvPr/>
        </p:nvPicPr>
        <p:blipFill>
          <a:blip r:embed="rId3"/>
          <a:stretch/>
        </p:blipFill>
        <p:spPr>
          <a:xfrm>
            <a:off x="1927440" y="1224000"/>
            <a:ext cx="1338480" cy="1421640"/>
          </a:xfrm>
          <a:prstGeom prst="rect">
            <a:avLst/>
          </a:prstGeom>
          <a:ln>
            <a:noFill/>
          </a:ln>
        </p:spPr>
      </p:pic>
      <p:sp>
        <p:nvSpPr>
          <p:cNvPr id="376" name="CustomShape 3"/>
          <p:cNvSpPr/>
          <p:nvPr/>
        </p:nvSpPr>
        <p:spPr>
          <a:xfrm>
            <a:off x="942480" y="4173120"/>
            <a:ext cx="3228840" cy="268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4"/>
          <p:cNvSpPr/>
          <p:nvPr/>
        </p:nvSpPr>
        <p:spPr>
          <a:xfrm>
            <a:off x="4492080" y="2862360"/>
            <a:ext cx="3614400" cy="156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rmAutofit/>
          </a:bodyPr>
          <a:lstStyle/>
          <a:p>
            <a:pPr algn="ctr">
              <a:lnSpc>
                <a:spcPts val="2401"/>
              </a:lnSpc>
              <a:spcBef>
                <a:spcPts val="1001"/>
              </a:spcBef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100" b="0" strike="noStrike" spc="-1">
              <a:latin typeface="Arial"/>
            </a:endParaRPr>
          </a:p>
          <a:p>
            <a:pPr>
              <a:lnSpc>
                <a:spcPts val="2401"/>
              </a:lnSpc>
              <a:spcBef>
                <a:spcPts val="1001"/>
              </a:spcBef>
            </a:pPr>
            <a:endParaRPr lang="ru-RU" sz="2100" b="0" strike="noStrike" spc="-1">
              <a:latin typeface="Arial"/>
            </a:endParaRPr>
          </a:p>
        </p:txBody>
      </p:sp>
      <p:pic>
        <p:nvPicPr>
          <p:cNvPr id="378" name="Picture Placeholder 13"/>
          <p:cNvPicPr/>
          <p:nvPr/>
        </p:nvPicPr>
        <p:blipFill>
          <a:blip r:embed="rId4"/>
          <a:stretch/>
        </p:blipFill>
        <p:spPr>
          <a:xfrm>
            <a:off x="5760000" y="1234440"/>
            <a:ext cx="1338480" cy="1421640"/>
          </a:xfrm>
          <a:prstGeom prst="rect">
            <a:avLst/>
          </a:prstGeom>
          <a:ln>
            <a:noFill/>
          </a:ln>
        </p:spPr>
      </p:pic>
      <p:sp>
        <p:nvSpPr>
          <p:cNvPr id="379" name="CustomShape 5"/>
          <p:cNvSpPr/>
          <p:nvPr/>
        </p:nvSpPr>
        <p:spPr>
          <a:xfrm>
            <a:off x="8434440" y="4485600"/>
            <a:ext cx="3281760" cy="134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"/>
          <p:cNvSpPr/>
          <p:nvPr/>
        </p:nvSpPr>
        <p:spPr>
          <a:xfrm>
            <a:off x="8230320" y="2610360"/>
            <a:ext cx="4584600" cy="17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11"/>
          <p:cNvPicPr/>
          <p:nvPr/>
        </p:nvPicPr>
        <p:blipFill>
          <a:blip r:embed="rId5"/>
          <a:stretch/>
        </p:blipFill>
        <p:spPr>
          <a:xfrm>
            <a:off x="9168120" y="1152000"/>
            <a:ext cx="1631880" cy="1733040"/>
          </a:xfrm>
          <a:prstGeom prst="rect">
            <a:avLst/>
          </a:prstGeom>
          <a:ln>
            <a:noFill/>
          </a:ln>
        </p:spPr>
      </p:pic>
      <p:graphicFrame>
        <p:nvGraphicFramePr>
          <p:cNvPr id="382" name="Table 7"/>
          <p:cNvGraphicFramePr/>
          <p:nvPr/>
        </p:nvGraphicFramePr>
        <p:xfrm>
          <a:off x="792000" y="2656080"/>
          <a:ext cx="10907640" cy="4240800"/>
        </p:xfrm>
        <a:graphic>
          <a:graphicData uri="http://schemas.openxmlformats.org/drawingml/2006/table">
            <a:tbl>
              <a:tblPr/>
              <a:tblGrid>
                <a:gridCol w="363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6160"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Больше всего действия в сети контролируют родители детей в возрасте </a:t>
                      </a:r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4-6 лет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spc="-1" dirty="0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35% </a:t>
                      </a: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родителей не контролируют время, которое ребенок проводит с гаджетами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40% родителей</a:t>
                      </a:r>
                      <a:r>
                        <a:rPr lang="ru-RU" sz="2000" b="0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отметили, что хотели бы знать, где находятся их </a:t>
                      </a:r>
                      <a:r>
                        <a:rPr lang="ru-RU" sz="2000" b="1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несовершеннолетние дети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73% родителей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детей в возрасте </a:t>
                      </a:r>
                      <a:r>
                        <a:rPr lang="ru-RU" sz="2000" b="1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4-6 лет</a:t>
                      </a:r>
                      <a:r>
                        <a:rPr lang="ru-RU" sz="2000" b="0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говорят, что контролируют их действия в сети.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Для детей в возрасте </a:t>
                      </a:r>
                      <a:r>
                        <a:rPr lang="ru-RU" sz="2000" b="1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7-10 лет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положительно на этот вопрос отвечает только </a:t>
                      </a:r>
                      <a:r>
                        <a:rPr lang="ru-RU" sz="20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половина родителей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spc="-1">
                          <a:solidFill>
                            <a:srgbClr val="00A88E"/>
                          </a:solidFill>
                          <a:latin typeface="Calibri"/>
                          <a:ea typeface="DejaVu Sans"/>
                        </a:rPr>
                        <a:t>Больше трети родителей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признали, что хотели бы лучше контролировать своего ребенка, но у них недостаточно времени на это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Практически все родители ответили, что не знают как это сделать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2547360" y="151560"/>
            <a:ext cx="7934040" cy="67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389" name="Chart 1"/>
          <p:cNvGraphicFramePr/>
          <p:nvPr>
            <p:extLst>
              <p:ext uri="{D42A27DB-BD31-4B8C-83A1-F6EECF244321}">
                <p14:modId xmlns:p14="http://schemas.microsoft.com/office/powerpoint/2010/main" val="1201401529"/>
              </p:ext>
            </p:extLst>
          </p:nvPr>
        </p:nvGraphicFramePr>
        <p:xfrm>
          <a:off x="184817" y="0"/>
          <a:ext cx="11895120" cy="667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65075" y="831240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1" dirty="0">
                <a:solidFill>
                  <a:srgbClr val="000000"/>
                </a:solidFill>
                <a:latin typeface="Bebas Neue Bold" panose="020B0606020202050201" pitchFamily="34" charset="-52"/>
              </a:rPr>
              <a:t>Активность в период пандемии</a:t>
            </a:r>
            <a:br>
              <a:rPr lang="ru-RU" dirty="0"/>
            </a:br>
            <a:endParaRPr lang="ru-RU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1548000" y="108000"/>
            <a:ext cx="10332000" cy="6561360"/>
            <a:chOff x="1548000" y="108000"/>
            <a:chExt cx="10332000" cy="6561360"/>
          </a:xfrm>
        </p:grpSpPr>
        <p:pic>
          <p:nvPicPr>
            <p:cNvPr id="7" name="Рисунок 6"/>
            <p:cNvPicPr/>
            <p:nvPr/>
          </p:nvPicPr>
          <p:blipFill>
            <a:blip r:embed="rId2"/>
            <a:stretch/>
          </p:blipFill>
          <p:spPr>
            <a:xfrm>
              <a:off x="1728000" y="288000"/>
              <a:ext cx="10152000" cy="638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2"/>
            <a:stretch/>
          </p:blipFill>
          <p:spPr>
            <a:xfrm>
              <a:off x="1548000" y="108000"/>
              <a:ext cx="10152000" cy="6381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9" name="CustomShape 2"/>
          <p:cNvSpPr/>
          <p:nvPr/>
        </p:nvSpPr>
        <p:spPr>
          <a:xfrm>
            <a:off x="821924" y="1571674"/>
            <a:ext cx="5929395" cy="373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0" rIns="0" bIns="0"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endParaRPr lang="ru-RU" sz="2200" b="0" strike="noStrike" spc="-1" dirty="0">
              <a:latin typeface="Arial"/>
            </a:endParaRPr>
          </a:p>
          <a:p>
            <a:pPr marL="530280" indent="-528840">
              <a:lnSpc>
                <a:spcPct val="15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Опасный контент</a:t>
            </a:r>
            <a:endParaRPr lang="ru-RU" sz="2800" b="0" strike="noStrike" spc="-1" dirty="0">
              <a:latin typeface="Calibri" panose="020F0502020204030204" pitchFamily="34" charset="0"/>
            </a:endParaRPr>
          </a:p>
          <a:p>
            <a:pPr marL="530280" indent="-528840">
              <a:lnSpc>
                <a:spcPct val="15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Интернет-зависимость</a:t>
            </a:r>
            <a:endParaRPr lang="ru-RU" sz="2800" b="0" strike="noStrike" spc="-1" dirty="0">
              <a:latin typeface="Calibri" panose="020F0502020204030204" pitchFamily="34" charset="0"/>
            </a:endParaRPr>
          </a:p>
          <a:p>
            <a:pPr marL="530280" indent="-528840">
              <a:lnSpc>
                <a:spcPct val="15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Контакт с незнакомыми людьми </a:t>
            </a:r>
            <a:endParaRPr lang="ru-RU" sz="2800" b="0" strike="noStrike" spc="-1" dirty="0">
              <a:latin typeface="Calibri" panose="020F0502020204030204" pitchFamily="34" charset="0"/>
            </a:endParaRPr>
          </a:p>
          <a:p>
            <a:pPr marL="530280" indent="-528840">
              <a:lnSpc>
                <a:spcPct val="15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Кибер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-травля (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буллинг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)</a:t>
            </a:r>
            <a:endParaRPr lang="ru-RU" sz="2800" b="0" strike="noStrike" spc="-1" dirty="0">
              <a:latin typeface="Calibri" panose="020F0502020204030204" pitchFamily="34" charset="0"/>
            </a:endParaRPr>
          </a:p>
          <a:p>
            <a:pPr marL="530280" indent="-528840">
              <a:lnSpc>
                <a:spcPct val="15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Разглашение личных данных</a:t>
            </a:r>
            <a:endParaRPr lang="ru-RU" sz="2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6751320" y="1874520"/>
            <a:ext cx="5439360" cy="4982040"/>
          </a:xfrm>
          <a:custGeom>
            <a:avLst/>
            <a:gdLst/>
            <a:ahLst/>
            <a:cxnLst/>
            <a:rect l="l" t="t" r="r" b="b"/>
            <a:pathLst>
              <a:path w="4652035" h="5145206">
                <a:moveTo>
                  <a:pt x="1786005" y="6824"/>
                </a:moveTo>
                <a:lnTo>
                  <a:pt x="393933" y="750627"/>
                </a:lnTo>
                <a:cubicBezTo>
                  <a:pt x="177436" y="869392"/>
                  <a:pt x="0" y="1062589"/>
                  <a:pt x="107330" y="1596788"/>
                </a:cubicBezTo>
                <a:lnTo>
                  <a:pt x="482644" y="3896436"/>
                </a:lnTo>
                <a:cubicBezTo>
                  <a:pt x="524001" y="4272454"/>
                  <a:pt x="665515" y="4401429"/>
                  <a:pt x="1001259" y="4524233"/>
                </a:cubicBezTo>
                <a:lnTo>
                  <a:pt x="2693581" y="5145206"/>
                </a:lnTo>
                <a:lnTo>
                  <a:pt x="3259963" y="5145206"/>
                </a:lnTo>
                <a:lnTo>
                  <a:pt x="4652035" y="3787254"/>
                </a:lnTo>
                <a:lnTo>
                  <a:pt x="4652035" y="402609"/>
                </a:lnTo>
                <a:lnTo>
                  <a:pt x="3710339" y="0"/>
                </a:lnTo>
                <a:lnTo>
                  <a:pt x="1786005" y="6824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941280" y="773788"/>
            <a:ext cx="6114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pc="-1" dirty="0">
                <a:solidFill>
                  <a:srgbClr val="000000"/>
                </a:solidFill>
                <a:latin typeface="Bebas Neue Bold" panose="020B0606020202050201" pitchFamily="34" charset="-52"/>
              </a:rPr>
              <a:t>Топ-5 причин для беспокойства</a:t>
            </a:r>
            <a:r>
              <a:rPr lang="ru-RU" b="1" spc="-1" dirty="0">
                <a:solidFill>
                  <a:srgbClr val="000000"/>
                </a:solidFill>
                <a:latin typeface="Bebas Neue Bold" panose="020B0606020202050201" pitchFamily="34" charset="-52"/>
              </a:rPr>
              <a:t>:</a:t>
            </a:r>
            <a:endParaRPr lang="ru-RU" b="0" strike="noStrike" spc="-1" dirty="0">
              <a:latin typeface="Bebas Neue Bold" panose="020B0606020202050201" pitchFamily="34" charset="-52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1548000" y="108000"/>
            <a:ext cx="10332000" cy="6561360"/>
            <a:chOff x="1548000" y="108000"/>
            <a:chExt cx="10332000" cy="6561360"/>
          </a:xfrm>
        </p:grpSpPr>
        <p:pic>
          <p:nvPicPr>
            <p:cNvPr id="8" name="Рисунок 7"/>
            <p:cNvPicPr/>
            <p:nvPr/>
          </p:nvPicPr>
          <p:blipFill>
            <a:blip r:embed="rId2"/>
            <a:stretch/>
          </p:blipFill>
          <p:spPr>
            <a:xfrm>
              <a:off x="1728000" y="288000"/>
              <a:ext cx="10152000" cy="638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2"/>
            <a:stretch/>
          </p:blipFill>
          <p:spPr>
            <a:xfrm>
              <a:off x="1548000" y="108000"/>
              <a:ext cx="10152000" cy="6381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2" name="CustomShape 1"/>
          <p:cNvSpPr/>
          <p:nvPr/>
        </p:nvSpPr>
        <p:spPr>
          <a:xfrm>
            <a:off x="1139069" y="1744365"/>
            <a:ext cx="4131814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Bebas Neue Bold" panose="020B0606020202050201" pitchFamily="34" charset="-52"/>
                <a:ea typeface="DejaVu Sans"/>
              </a:rPr>
              <a:t>Защита ребёнка</a:t>
            </a:r>
          </a:p>
          <a:p>
            <a:pPr algn="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Bebas Neue Bold" panose="020B0606020202050201" pitchFamily="34" charset="-52"/>
                <a:ea typeface="DejaVu Sans"/>
              </a:rPr>
              <a:t>от опасностей интернета</a:t>
            </a:r>
            <a:endParaRPr lang="ru-RU" sz="3600" b="0" strike="noStrike" spc="-1" dirty="0">
              <a:latin typeface="Bebas Neue Bold" panose="020B0606020202050201" pitchFamily="34" charset="-52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497150" y="2867183"/>
            <a:ext cx="6225850" cy="3445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7190" indent="-28575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Блокирование доступа к нежелательным веб-сайтам и контенту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 marL="287190" indent="-28575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Помогает управлять доступом к играм и нежелательным приложениям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 marL="287190" indent="-28575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Позволяет контролировать время использования каждого устройства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 marL="287190" indent="-28575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Отчеты о публикациях ребенка 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Facebook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ВКонтакте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и изменениях в списке друзей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 marL="287190" indent="-28575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Советы профессионального психолога относительно онлайн-активности ребенка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869520" y="1585371"/>
            <a:ext cx="4208758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Bebas Neue Bold" panose="020B0606020202050201" pitchFamily="34" charset="-52"/>
                <a:ea typeface="DejaVu Sans"/>
              </a:rPr>
              <a:t>Защита </a:t>
            </a:r>
          </a:p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Bebas Neue Bold" panose="020B0606020202050201" pitchFamily="34" charset="-52"/>
                <a:ea typeface="DejaVu Sans"/>
              </a:rPr>
              <a:t>ребёнка в реальном мире</a:t>
            </a:r>
            <a:endParaRPr lang="ru-RU" sz="3600" b="0" strike="noStrike" spc="-1" dirty="0">
              <a:latin typeface="Bebas Neue Bold" panose="020B0606020202050201" pitchFamily="34" charset="-52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6869520" y="2853241"/>
            <a:ext cx="483048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4340" indent="-34290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Определение местонахождения ребенка на карте в режиме реального времени</a:t>
            </a:r>
          </a:p>
          <a:p>
            <a:pPr marL="344340" indent="-34290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Установление безопасного периметра на карте и отправка уведомлений в случае выхода ребенка за его пределы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 marL="344340" indent="-342900">
              <a:lnSpc>
                <a:spcPct val="100000"/>
              </a:lnSpc>
              <a:buClr>
                <a:srgbClr val="00A88E"/>
              </a:buClr>
              <a:buFont typeface="Wingdings" panose="05000000000000000000" pitchFamily="2" charset="2"/>
              <a:buChar char="§"/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Отправка уведомлений о низком уровне заряда батареи на устройстве ребенка</a:t>
            </a:r>
            <a:endParaRPr lang="ru-RU" sz="20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0" name="Picture 2"/>
          <p:cNvPicPr/>
          <p:nvPr/>
        </p:nvPicPr>
        <p:blipFill>
          <a:blip r:embed="rId3"/>
          <a:stretch/>
        </p:blipFill>
        <p:spPr>
          <a:xfrm>
            <a:off x="170563" y="108000"/>
            <a:ext cx="1930151" cy="2055803"/>
          </a:xfrm>
          <a:prstGeom prst="rect">
            <a:avLst/>
          </a:prstGeom>
          <a:ln>
            <a:noFill/>
          </a:ln>
        </p:spPr>
      </p:pic>
      <p:sp>
        <p:nvSpPr>
          <p:cNvPr id="12" name="CustomShape 1"/>
          <p:cNvSpPr/>
          <p:nvPr/>
        </p:nvSpPr>
        <p:spPr>
          <a:xfrm>
            <a:off x="1711646" y="-79717"/>
            <a:ext cx="10377422" cy="1552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algn="ctr">
              <a:lnSpc>
                <a:spcPts val="6001"/>
              </a:lnSpc>
              <a:spcBef>
                <a:spcPts val="2999"/>
              </a:spcBef>
              <a:spcAft>
                <a:spcPts val="2999"/>
              </a:spcAft>
            </a:pPr>
            <a:r>
              <a:rPr lang="ru-RU" sz="3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Kaspersky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Safe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Kids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защиты ребенка</a:t>
            </a:r>
            <a:endParaRPr lang="ru-RU" sz="3600" strike="noStrike" spc="-1" dirty="0">
              <a:latin typeface="Arial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2232589" y="1040063"/>
            <a:ext cx="4228200" cy="416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Windows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Mac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Android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iOS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1"/>
          <p:cNvPicPr/>
          <p:nvPr/>
        </p:nvPicPr>
        <p:blipFill>
          <a:blip r:embed="rId2"/>
          <a:srcRect t="4671"/>
          <a:stretch/>
        </p:blipFill>
        <p:spPr>
          <a:xfrm>
            <a:off x="6051120" y="853440"/>
            <a:ext cx="5316420" cy="2686080"/>
          </a:xfrm>
          <a:prstGeom prst="rect">
            <a:avLst/>
          </a:prstGeom>
          <a:ln>
            <a:noFill/>
          </a:ln>
        </p:spPr>
      </p:pic>
      <p:pic>
        <p:nvPicPr>
          <p:cNvPr id="429" name="Picture 2"/>
          <p:cNvPicPr/>
          <p:nvPr/>
        </p:nvPicPr>
        <p:blipFill>
          <a:blip r:embed="rId3"/>
          <a:srcRect t="1308"/>
          <a:stretch/>
        </p:blipFill>
        <p:spPr>
          <a:xfrm>
            <a:off x="6258780" y="3664158"/>
            <a:ext cx="5108760" cy="2617200"/>
          </a:xfrm>
          <a:prstGeom prst="rect">
            <a:avLst/>
          </a:prstGeom>
          <a:ln>
            <a:noFill/>
          </a:ln>
        </p:spPr>
      </p:pic>
      <p:pic>
        <p:nvPicPr>
          <p:cNvPr id="430" name="Picture 4"/>
          <p:cNvPicPr/>
          <p:nvPr/>
        </p:nvPicPr>
        <p:blipFill>
          <a:blip r:embed="rId4"/>
          <a:stretch/>
        </p:blipFill>
        <p:spPr>
          <a:xfrm>
            <a:off x="461520" y="1298672"/>
            <a:ext cx="4640040" cy="2343600"/>
          </a:xfrm>
          <a:prstGeom prst="rect">
            <a:avLst/>
          </a:prstGeom>
          <a:ln>
            <a:noFill/>
          </a:ln>
        </p:spPr>
      </p:pic>
      <p:pic>
        <p:nvPicPr>
          <p:cNvPr id="432" name="Picture 6"/>
          <p:cNvPicPr/>
          <p:nvPr/>
        </p:nvPicPr>
        <p:blipFill>
          <a:blip r:embed="rId5"/>
          <a:stretch/>
        </p:blipFill>
        <p:spPr>
          <a:xfrm>
            <a:off x="254879" y="3715892"/>
            <a:ext cx="5022515" cy="2491846"/>
          </a:xfrm>
          <a:prstGeom prst="rect">
            <a:avLst/>
          </a:prstGeom>
          <a:ln>
            <a:noFill/>
          </a:ln>
        </p:spPr>
      </p:pic>
      <p:sp>
        <p:nvSpPr>
          <p:cNvPr id="434" name="CustomShape 3"/>
          <p:cNvSpPr/>
          <p:nvPr/>
        </p:nvSpPr>
        <p:spPr>
          <a:xfrm>
            <a:off x="461520" y="6158724"/>
            <a:ext cx="655092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*Статистику можно строить по региону и в разрезе каждой школы</a:t>
            </a:r>
            <a:endParaRPr lang="ru-RU" sz="20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6"/>
          <a:stretch/>
        </p:blipFill>
        <p:spPr>
          <a:xfrm>
            <a:off x="170564" y="86403"/>
            <a:ext cx="1039928" cy="1134923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-168122" y="-169910"/>
            <a:ext cx="10377422" cy="1096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algn="ctr">
              <a:lnSpc>
                <a:spcPts val="6001"/>
              </a:lnSpc>
              <a:spcBef>
                <a:spcPts val="2999"/>
              </a:spcBef>
              <a:spcAft>
                <a:spcPts val="2999"/>
              </a:spcAft>
            </a:pPr>
            <a:r>
              <a:rPr lang="ru-RU" sz="3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Kaspersky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Safe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Kids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региона</a:t>
            </a:r>
            <a:endParaRPr lang="ru-RU" sz="36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1"/>
          <p:cNvGraphicFramePr/>
          <p:nvPr/>
        </p:nvGraphicFramePr>
        <p:xfrm>
          <a:off x="0" y="0"/>
          <a:ext cx="12191520" cy="61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CustomShape 1"/>
          <p:cNvSpPr/>
          <p:nvPr/>
        </p:nvSpPr>
        <p:spPr>
          <a:xfrm>
            <a:off x="167520" y="6021121"/>
            <a:ext cx="11856960" cy="798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67" spc="-1">
                <a:solidFill>
                  <a:srgbClr val="1D1D1B"/>
                </a:solidFill>
                <a:latin typeface="Kaspersky Sans"/>
              </a:rPr>
              <a:t>Kaspersky Safe Kids сканирует содержимое веб-страницы, на которую пытается зайти ребенок. Если сайт относится к одной из четырнадцати категорий, модуль посылает уведомление в Kaspersky Security Network. Никакие личные данные пользователя не передаются и приватность не нарушается.</a:t>
            </a:r>
            <a:endParaRPr lang="ru-RU" sz="14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81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11298</TotalTime>
  <Words>1464</Words>
  <Application>Microsoft Office PowerPoint</Application>
  <PresentationFormat>Широкоэкранный</PresentationFormat>
  <Paragraphs>387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Bebas Neue Bold</vt:lpstr>
      <vt:lpstr>Calibri</vt:lpstr>
      <vt:lpstr>DejaVu Sans</vt:lpstr>
      <vt:lpstr>Kaspersky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 проекта на 19.03</vt:lpstr>
    </vt:vector>
  </TitlesOfParts>
  <Company>Kaspersky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Kvasov</dc:creator>
  <cp:lastModifiedBy>Максим А. Ермолин</cp:lastModifiedBy>
  <cp:revision>215</cp:revision>
  <dcterms:created xsi:type="dcterms:W3CDTF">2019-05-29T15:08:53Z</dcterms:created>
  <dcterms:modified xsi:type="dcterms:W3CDTF">2021-04-05T04:47:30Z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Kaspersky Lab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