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5" r:id="rId19"/>
    <p:sldId id="296" r:id="rId20"/>
    <p:sldId id="294" r:id="rId21"/>
  </p:sldIdLst>
  <p:sldSz cx="9144000" cy="6858000" type="screen4x3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76ED994-1E10-44D5-ADD1-5F1E8045677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83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5"/>
            <p14:sldId id="296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588D0DF-48D5-4684-8096-31748A7D21F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2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49538"/>
            <a:ext cx="7376430" cy="1355464"/>
          </a:xfrm>
        </p:spPr>
        <p:txBody>
          <a:bodyPr>
            <a:noAutofit/>
          </a:bodyPr>
          <a:lstStyle/>
          <a:p>
            <a:r>
              <a:rPr lang="ru-RU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пятиклассников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637" y="113382"/>
            <a:ext cx="8835081" cy="48587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№65 города Тюмени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05882" y="5389032"/>
            <a:ext cx="5214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Сысовская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Николаевна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38898" y="2368039"/>
            <a:ext cx="7376430" cy="13554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334" y="568070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пятиклассника, учитывая его психологические потребности и новообразования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5351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Смена приоритетов в стенах школы. Появление ведущей деятельности (потребности) младшего подростка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общения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Умственная активность подростков высока, но способности будут развиваться только в деятельности, вызывающей положительные эмоции; успех (или неуспех) существенно влияет на мотивацию учения.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Важная роль оценок: высокая оценка дает возможность подтвердить свои способности. Совпадение оценки и самооценки важно для эмоционального благополучия подростка.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несовпадения оценок и самооценки неизбежен внутренний дискомфорт, и даже конфликт.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Крайняя эмоциональная нестабильность подростков из – за физиологических особенностей пубертатного возраста (рассогласование темпов роста и развития различных функциональных систем и т.п.).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9525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5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334" y="568070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пятикласснику адаптироваться?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466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Адаптация  - это процесс приспособления ребенка к школе ,к новым условиям существования, новому виду деятельности и новым нагрузкам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Наблюдения показали, что психологическая устойчивая адаптация детей к школе происходит на 5-6  неделе обучения и может продолжаться до полугода, а в отдельных случаях и до года.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685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Кризисные периоды: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685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4-6 недель (сентябрь, октябрь) 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685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середина декабря;  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685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середина марта. 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95250" algn="just"/>
            <a:endParaRPr lang="ru-RU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81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112" y="584848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организации работы с пятиклассниками в начале учебного 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520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Согласовать требований учителей-предметников.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Особое внимание нужно уделить формированию правильного отношения детей к ошибкам, умения использовать их для лучшего понимания материала. Именно «ориентированность на ошибку», которая нередко подкрепляется неправильным отношением взрослых к ошибкам как к недопустимому наказуемому явлению, - одна из основных форм школьной тревожности.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педагогов детям должна быть направлена на укрепление их уверенности в себе, выработку собственных критериев успешности, умения вести себя в трудных ситуациях, ситуациях неуспеха.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классных часах следует рассматривать с детьми различные новые ситуации, подготовиться  к ним, обсудить возможные трудности, обучить способам поведения в них.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2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112" y="584848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Меры, способствующие организации работы в классе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5074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Учителям, которые принимают пятый класс после выпускного, следует провести подготовительную работу («переключиться», т.е. настроиться на возрастные особенности пятиклассников, вспомнить методы работы с ними);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учителям, работающим с классом, следует прийти на первое родительское собрание, чтобы ознакомить родителей с программой и требованиями по предмету.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в течение первого месяца учебы и далее периодически проверять готовность ребенка к уроку: наличие учебных пособий, тетрадей и т.п. Это поможет выработать у детей навыки подготовки к урокам.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 следует согласовать свою работу, равномерно распределяя учебную нагрузку по разным предметам; в первую очередь это относится к домашним заданиям.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46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112" y="584848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Меры, способствующие снижению тревожности у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558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Экскурсия по школе, показать детям расположение новых для них кабинетов и других помещений.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Классный руководитель должен составить список правил для дежурных и ознакомить с ним всех учеников.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Категорически запрещается задерживать детей после звонка на перемену.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согласовать требования разных учителей и по возможности выработать единые требования, например: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обязательные дисциплинарные требования (правила):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здороваемся стоя;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 перебивать ни учителя, ни ученика;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поднятая рука — сигнал о вопросе или ответе;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опоздания не допускаются;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организация учебного процесса: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необходимых учебных пособий;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соблюдение правил оформления тетрадей (наличие полей, запись даты, надписи «Классная работа» и «Домашняя работа» и т.п.);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отношения между детьми; между учителем и ребенком: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проявлять уважение друг к другу;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поддерживать связь  и  помогать заболевшим ученикам и т.п.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8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112" y="584848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Меры, способствующие снижению тревожности у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148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Можно подготовить и провести в начале учебного года специальные мероприятия (деятельность на сплоченность коллектива, тематические классные часы и т.п.), снимающие основные проблемы общения детей внутри класса.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5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057" y="492569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школьного психолога классным руководителям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680" y="1891867"/>
            <a:ext cx="8637373" cy="325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Помогать ученикам в налаживании эмоционального контакта с одноклассниками (для этого необходимо помочь новым ученикам запомнить имена одноклассников, фамилии, имена, отчества учителей-предметников, проводить беседы и игры, позволяющие детям лучше узнать друг друга, и т. д.).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Помочь учителям-предметникам запомнить фамилии и имена учеников.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Постоянно поддерживать контакт с родителями учеников.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Постоянно поддерживать контакт со школьным психологом.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психологическую поддержку ребенка.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15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057" y="492569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школьного учителям-предметникам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680" y="1891867"/>
            <a:ext cx="8637373" cy="3793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Учитывать трудности адаптационного периода, возрастные особенности пятиклассника в выборе способа подачи материала, терминологии.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Учитывать, что высокий темп - одна из причин, мешающая пятиклассникам усваивать материал.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Предлагать ученикам более рациональные способы выполнения домашнего задания, ознакомить с этими способами родителей, уделять на уроке время для объяснения домашнего задания.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забывать, что только совместная деятельность педагога и учащегося является наиболее эффективным способом передачи опыта и знаний. Стараться, как можно реже вставать на позицию «над» школьниками и подавлять их инициативу.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Поощрять детей на виду у всего класса. Уметь найти в ответах каждого ученика что-то особенное.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Создавать обстановку успеха.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Заканчивая урок, не упустить случая, чтобы перед классом приободрить тех, кто еще не уверен в себе и малоактивен, побаивается новых учителей.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Работать в контакте с семьёй ученика, классным руководителем, школьным психологом и учителем начальной школы (в идеале).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Налаживать эмоциональный контакт с классом.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58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057" y="492569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Пять ступеней к переориентированию негативного поведения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680" y="1891867"/>
            <a:ext cx="8637373" cy="498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и сохраните отношения взаимного уважения.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Определите цель или причину негативного поведения подростка.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Помогите подростку распознать свою ошибочную цель, не предъявляя ему никаких обвинений.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Создайте ученику такие условия, при которых негативное поведение станет бессмысленным и неуместным.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Поощрив ученика, предоставьте ему возможность: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совершить полезный поступок и осознать свою значимость и достоинство;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объединить его усилия с Вашими (или других учеников) и признать, что совместным трудом можно добиться большего;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принять участие в каком-нибудь мероприятии и признать, что личная сопричастность способствует расширению круга интересов;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сделать все от него зависящее, чтобы получать от содеянного больше радости и удовольствия;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научиться не только фиксировать свое внимание на определенных проблемах, но и способствовать их дальнейшему преодолению.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01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057" y="492569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план работы для успешной адаптации пятиклассников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680" y="1891867"/>
            <a:ext cx="8637373" cy="325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Личное участие каждого учителя, занятого в параллели 5х классов в успешной адаптации пятиклассников.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Придерживаться рекомендаций, полученных сегодня.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по адаптации пятиклассников к новым условиям обучения в октябре.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детьми, вошедшими в группу риска, как не справившимися с адаптацией педагогам – психологом.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адаптации пятиклассников педагогом – психологом по результатам диагностики.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готовности обучающихся 4х классов при переходе из младшего звена обучения в среднее.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2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130" y="2089495"/>
            <a:ext cx="8489092" cy="414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Проблемы, которые указывают пятиклассники: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разных учителей;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смена классного руководителя;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непривычное расписание (новый режим);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новых кабинетов, которые неизвестно как расположены;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дети в классе, новая школа;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средней школе мы снова - самые маленькие, а в начальной были уже большими;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со старшеклассниками.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3313" y="1648587"/>
            <a:ext cx="8637373" cy="3226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Адаптация ребенка к 5 классу непременно пройдет успешно,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ребенок будет ощущать родительскую любовь и поддержку </a:t>
            </a:r>
            <a:r>
              <a:rPr lang="ru-RU" sz="36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каждого учителя.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5172" y="587977"/>
            <a:ext cx="5566181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которые указывают родители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130" y="1804086"/>
            <a:ext cx="8489092" cy="4025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возросший темп работы: дети, не умеющие быстро писать, не успевают на уроке;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возросший объем работы, как на уроке, так и дома;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новые, непривычные требования к оформлению работ;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необходимость самостоятельно находить источники информации и работать с ней;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учителей.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3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2890" y="500958"/>
            <a:ext cx="6332996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</a:t>
            </a:r>
            <a:b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которые указывают учителя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3610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новые, разные не знакомые дети;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разный уровень развития каждого ребенка;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разрозненные детские коллективы;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программы обучения пятиклассников;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дисциплины на уроках и в школе вообще;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учебных принадлежностей;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темп работы;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конфликты между учениками.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3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130" y="1804086"/>
            <a:ext cx="848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87436" y="513837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 ожидание и реальность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859F842-7ECD-4E1D-9486-8A61E3E6D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12743"/>
              </p:ext>
            </p:extLst>
          </p:nvPr>
        </p:nvGraphicFramePr>
        <p:xfrm>
          <a:off x="1795244" y="1909765"/>
          <a:ext cx="6428355" cy="3592068"/>
        </p:xfrm>
        <a:graphic>
          <a:graphicData uri="http://schemas.openxmlformats.org/drawingml/2006/table">
            <a:tbl>
              <a:tblPr firstRow="1" firstCol="1" bandRow="1"/>
              <a:tblGrid>
                <a:gridCol w="2126230">
                  <a:extLst>
                    <a:ext uri="{9D8B030D-6E8A-4147-A177-3AD203B41FA5}">
                      <a16:colId xmlns:a16="http://schemas.microsoft.com/office/drawing/2014/main" val="89744754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405552231"/>
                    </a:ext>
                  </a:extLst>
                </a:gridCol>
                <a:gridCol w="1958975">
                  <a:extLst>
                    <a:ext uri="{9D8B030D-6E8A-4147-A177-3AD203B41FA5}">
                      <a16:colId xmlns:a16="http://schemas.microsoft.com/office/drawing/2014/main" val="2879474452"/>
                    </a:ext>
                  </a:extLst>
                </a:gridCol>
              </a:tblGrid>
              <a:tr h="405596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6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ПЯТИКЛАССНИК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396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Спокойные,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еще маленькие дети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начальной школы, которые будут послушными и успешными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уже взрослый, новый коллектив, новые друзья, новая школа,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новых комфортных и красивых мест для общения.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Уже взрослый,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ребенок, ученик средней школы, который будет учиться на одни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пятерки в новой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90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87436" y="513837"/>
            <a:ext cx="6332996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 ожидание и реальность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5DF6923-CC3A-40DA-8C47-7F72EF50A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44866"/>
              </p:ext>
            </p:extLst>
          </p:nvPr>
        </p:nvGraphicFramePr>
        <p:xfrm>
          <a:off x="1432526" y="1581665"/>
          <a:ext cx="6931297" cy="4376739"/>
        </p:xfrm>
        <a:graphic>
          <a:graphicData uri="http://schemas.openxmlformats.org/drawingml/2006/table">
            <a:tbl>
              <a:tblPr firstRow="1" firstCol="1" bandRow="1"/>
              <a:tblGrid>
                <a:gridCol w="2318376">
                  <a:extLst>
                    <a:ext uri="{9D8B030D-6E8A-4147-A177-3AD203B41FA5}">
                      <a16:colId xmlns:a16="http://schemas.microsoft.com/office/drawing/2014/main" val="342368016"/>
                    </a:ext>
                  </a:extLst>
                </a:gridCol>
                <a:gridCol w="2512425">
                  <a:extLst>
                    <a:ext uri="{9D8B030D-6E8A-4147-A177-3AD203B41FA5}">
                      <a16:colId xmlns:a16="http://schemas.microsoft.com/office/drawing/2014/main" val="1241632360"/>
                    </a:ext>
                  </a:extLst>
                </a:gridCol>
                <a:gridCol w="2100496">
                  <a:extLst>
                    <a:ext uri="{9D8B030D-6E8A-4147-A177-3AD203B41FA5}">
                      <a16:colId xmlns:a16="http://schemas.microsoft.com/office/drawing/2014/main" val="212459540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ФАКТИЧЕСКАЯ РЕАЛЬНОСТЬ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498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ПЯТИКЛАССНИК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217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Новые, не знакомые дети;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интеллектуальные возможности каждого;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разрозненный детский коллектив;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программы обучения;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дисциплины;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различный уровень воспитанности у каждого ребенка.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разных учителей;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 классного руководителя;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непривычное расписание (новый режим);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новых кабинетов, которые неизвестно как расположены;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одноклассники, новая школа;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классный руководитель;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средней школе мы снова - самые маленькие, а в начальной были уже самыми большими;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со старшеклассниками.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возросший темп работы: дети, не умеющие быстро писать, не успевают на уроке;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возросший объем работы, как на уроке, так и дома;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новые, непривычные требования к оформлению работ;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самостоятельно находить источники информации и работать с ней;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учителей.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327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87436" y="513837"/>
            <a:ext cx="6332996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 ожидание и реальность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1CBDB17-94C9-4B08-8B96-FFDB3AB47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96861"/>
              </p:ext>
            </p:extLst>
          </p:nvPr>
        </p:nvGraphicFramePr>
        <p:xfrm>
          <a:off x="1340802" y="1975710"/>
          <a:ext cx="7090133" cy="4022957"/>
        </p:xfrm>
        <a:graphic>
          <a:graphicData uri="http://schemas.openxmlformats.org/drawingml/2006/table">
            <a:tbl>
              <a:tblPr firstRow="1" firstCol="1" bandRow="1"/>
              <a:tblGrid>
                <a:gridCol w="2377776">
                  <a:extLst>
                    <a:ext uri="{9D8B030D-6E8A-4147-A177-3AD203B41FA5}">
                      <a16:colId xmlns:a16="http://schemas.microsoft.com/office/drawing/2014/main" val="1188338433"/>
                    </a:ext>
                  </a:extLst>
                </a:gridCol>
                <a:gridCol w="2543586">
                  <a:extLst>
                    <a:ext uri="{9D8B030D-6E8A-4147-A177-3AD203B41FA5}">
                      <a16:colId xmlns:a16="http://schemas.microsoft.com/office/drawing/2014/main" val="4158424725"/>
                    </a:ext>
                  </a:extLst>
                </a:gridCol>
                <a:gridCol w="2168771">
                  <a:extLst>
                    <a:ext uri="{9D8B030D-6E8A-4147-A177-3AD203B41FA5}">
                      <a16:colId xmlns:a16="http://schemas.microsoft.com/office/drawing/2014/main" val="256877881"/>
                    </a:ext>
                  </a:extLst>
                </a:gridCol>
              </a:tblGrid>
              <a:tr h="644474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НАСТОЯЩАЯ РЕАЛЬНОСТЬ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41207"/>
                  </a:ext>
                </a:extLst>
              </a:tr>
              <a:tr h="3116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ПЯТИКЛАССНИК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518487"/>
                  </a:ext>
                </a:extLst>
              </a:tr>
              <a:tr h="297397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Робость, застенчивость пятиклассников, или наоборот яркое, демонстрационное поведение, как способ самоутверждения.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Страхи и тревожность, вызванные усложнением учебного процесса.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 не соответствовать ожиданиям окружающих, особенно одноклассников и учителей.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Принуждение детей работать на оценку, все больше провоцирует школьные страхи, связанные с неуверенностью в своих силах, тревогой по поводу негативных оценок или их ожиданием.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589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84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87436" y="513837"/>
            <a:ext cx="6332996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 ожидание и реальность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1CBDB17-94C9-4B08-8B96-FFDB3AB47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00403"/>
              </p:ext>
            </p:extLst>
          </p:nvPr>
        </p:nvGraphicFramePr>
        <p:xfrm>
          <a:off x="1340802" y="1975710"/>
          <a:ext cx="7090133" cy="4022957"/>
        </p:xfrm>
        <a:graphic>
          <a:graphicData uri="http://schemas.openxmlformats.org/drawingml/2006/table">
            <a:tbl>
              <a:tblPr firstRow="1" firstCol="1" bandRow="1"/>
              <a:tblGrid>
                <a:gridCol w="2377776">
                  <a:extLst>
                    <a:ext uri="{9D8B030D-6E8A-4147-A177-3AD203B41FA5}">
                      <a16:colId xmlns:a16="http://schemas.microsoft.com/office/drawing/2014/main" val="1188338433"/>
                    </a:ext>
                  </a:extLst>
                </a:gridCol>
                <a:gridCol w="2543586">
                  <a:extLst>
                    <a:ext uri="{9D8B030D-6E8A-4147-A177-3AD203B41FA5}">
                      <a16:colId xmlns:a16="http://schemas.microsoft.com/office/drawing/2014/main" val="4158424725"/>
                    </a:ext>
                  </a:extLst>
                </a:gridCol>
                <a:gridCol w="2168771">
                  <a:extLst>
                    <a:ext uri="{9D8B030D-6E8A-4147-A177-3AD203B41FA5}">
                      <a16:colId xmlns:a16="http://schemas.microsoft.com/office/drawing/2014/main" val="256877881"/>
                    </a:ext>
                  </a:extLst>
                </a:gridCol>
              </a:tblGrid>
              <a:tr h="644474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41207"/>
                  </a:ext>
                </a:extLst>
              </a:tr>
              <a:tr h="31168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ПЯТИКЛАССНИК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518487"/>
                  </a:ext>
                </a:extLst>
              </a:tr>
              <a:tr h="29739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дисциплины;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негативное проявление взрослости;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споры и конфликты с учителями;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успеваемость;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школьных требований.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и страхи в отношении с учителями;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стремление ребенка выполнить школьные требования, показать себя, побуждает его проявлять высокую активность.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Недовольство собственными детьми;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недовольство школой в целом.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589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40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2890" y="500958"/>
            <a:ext cx="6332996" cy="7958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психологические особенности пятиклассников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059" y="1539529"/>
            <a:ext cx="8637373" cy="486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предподростковый возраст;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постепенное обретение чувства взросления;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проявление негативизма;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взрослыми возможные конфликты;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эмоциональная нестабильность;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пытается найти свою уникальность и собственное «Я»; </a:t>
            </a:r>
            <a:endParaRPr lang="ru-RU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замена ведущей учебной деятельности на ведущую деятельность общения; </a:t>
            </a:r>
            <a:endParaRPr lang="ru-RU" sz="2400" dirty="0"/>
          </a:p>
          <a:p>
            <a:pPr marL="342900" marR="9525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способностей и мотивация зависят от ситуации успеха.</a:t>
            </a:r>
            <a:endParaRPr lang="ru-RU" sz="2400" dirty="0"/>
          </a:p>
          <a:p>
            <a:pPr marL="457200" marR="9525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/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4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1720</Words>
  <Application>Microsoft Office PowerPoint</Application>
  <PresentationFormat>Экран (4:3)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Тема Office</vt:lpstr>
      <vt:lpstr>  Адаптация пятиклассников</vt:lpstr>
      <vt:lpstr>Презентация PowerPoint</vt:lpstr>
      <vt:lpstr>Проблемы, которые указывают родители</vt:lpstr>
      <vt:lpstr>Проблемы,  на которые указывают учителя </vt:lpstr>
      <vt:lpstr>Пятиклассник ожидание и реальность</vt:lpstr>
      <vt:lpstr>Пятиклассник ожидание и реальность</vt:lpstr>
      <vt:lpstr>Пятиклассник ожидание и реальность</vt:lpstr>
      <vt:lpstr>Пятиклассник ожидание и реальность</vt:lpstr>
      <vt:lpstr>Возрастные психологические особенности пятиклассников</vt:lpstr>
      <vt:lpstr>Портрет пятиклассника, учитывая его психологические потребности и новообразования</vt:lpstr>
      <vt:lpstr>Как помочь пятикласснику адаптироваться?</vt:lpstr>
      <vt:lpstr>Рекомендации по организации работы с пятиклассниками в начале учебного года</vt:lpstr>
      <vt:lpstr>Меры, способствующие организации работы в классе</vt:lpstr>
      <vt:lpstr>Меры, способствующие снижению тревожности у детей</vt:lpstr>
      <vt:lpstr>Меры, способствующие снижению тревожности у детей</vt:lpstr>
      <vt:lpstr>Рекомендации школьного психолога классным руководителям</vt:lpstr>
      <vt:lpstr>Рекомендации школьного учителям-предметникам</vt:lpstr>
      <vt:lpstr>Пять ступеней к переориентированию негативного поведения</vt:lpstr>
      <vt:lpstr>Совместный план работы для успешной адаптации пятиклассников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Наталья Н. Сысовская</cp:lastModifiedBy>
  <cp:revision>144</cp:revision>
  <cp:lastPrinted>2019-09-19T13:10:43Z</cp:lastPrinted>
  <dcterms:created xsi:type="dcterms:W3CDTF">2014-11-21T11:00:06Z</dcterms:created>
  <dcterms:modified xsi:type="dcterms:W3CDTF">2020-10-29T04:42:06Z</dcterms:modified>
</cp:coreProperties>
</file>